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9" r:id="rId2"/>
    <p:sldId id="383" r:id="rId3"/>
    <p:sldId id="384" r:id="rId4"/>
    <p:sldId id="325" r:id="rId5"/>
    <p:sldId id="326" r:id="rId6"/>
    <p:sldId id="328" r:id="rId7"/>
    <p:sldId id="333" r:id="rId8"/>
    <p:sldId id="334" r:id="rId9"/>
    <p:sldId id="335" r:id="rId10"/>
    <p:sldId id="351" r:id="rId11"/>
    <p:sldId id="338" r:id="rId12"/>
    <p:sldId id="339" r:id="rId13"/>
    <p:sldId id="340" r:id="rId14"/>
    <p:sldId id="341" r:id="rId15"/>
    <p:sldId id="342" r:id="rId16"/>
    <p:sldId id="346" r:id="rId17"/>
    <p:sldId id="347" r:id="rId18"/>
    <p:sldId id="348" r:id="rId19"/>
    <p:sldId id="343" r:id="rId20"/>
    <p:sldId id="345" r:id="rId21"/>
    <p:sldId id="352" r:id="rId22"/>
    <p:sldId id="353" r:id="rId23"/>
    <p:sldId id="354" r:id="rId24"/>
    <p:sldId id="355" r:id="rId25"/>
    <p:sldId id="356" r:id="rId26"/>
    <p:sldId id="357" r:id="rId27"/>
    <p:sldId id="360" r:id="rId28"/>
    <p:sldId id="362" r:id="rId29"/>
    <p:sldId id="373" r:id="rId30"/>
    <p:sldId id="381" r:id="rId31"/>
    <p:sldId id="364" r:id="rId32"/>
    <p:sldId id="327" r:id="rId33"/>
    <p:sldId id="363" r:id="rId34"/>
    <p:sldId id="365" r:id="rId35"/>
    <p:sldId id="366" r:id="rId36"/>
    <p:sldId id="375" r:id="rId37"/>
    <p:sldId id="367" r:id="rId38"/>
    <p:sldId id="369" r:id="rId39"/>
    <p:sldId id="368" r:id="rId40"/>
    <p:sldId id="370" r:id="rId41"/>
    <p:sldId id="374" r:id="rId42"/>
    <p:sldId id="371" r:id="rId43"/>
    <p:sldId id="372" r:id="rId44"/>
    <p:sldId id="378" r:id="rId45"/>
    <p:sldId id="379" r:id="rId46"/>
    <p:sldId id="380" r:id="rId4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1" autoAdjust="0"/>
    <p:restoredTop sz="78672" autoAdjust="0"/>
  </p:normalViewPr>
  <p:slideViewPr>
    <p:cSldViewPr snapToGrid="0">
      <p:cViewPr varScale="1">
        <p:scale>
          <a:sx n="95" d="100"/>
          <a:sy n="95" d="100"/>
        </p:scale>
        <p:origin x="756" y="9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2018/9/10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TODO</a:t>
            </a:r>
          </a:p>
          <a:p>
            <a:r>
              <a:rPr kumimoji="1" lang="ja-JP" altLang="en-US" baseline="0" dirty="0" smtClean="0"/>
              <a:t>次週の内容について簡単に触れる</a:t>
            </a:r>
            <a:endParaRPr kumimoji="1" lang="en-US" altLang="ja-JP" baseline="0" dirty="0" smtClean="0"/>
          </a:p>
          <a:p>
            <a:r>
              <a:rPr kumimoji="1" lang="ja-JP" altLang="en-US" baseline="0" dirty="0" smtClean="0"/>
              <a:t>表色系は時間があればやる（</a:t>
            </a:r>
            <a:r>
              <a:rPr kumimoji="1" lang="en-US" altLang="ja-JP" baseline="0" dirty="0" smtClean="0"/>
              <a:t>2017</a:t>
            </a:r>
            <a:r>
              <a:rPr kumimoji="1" lang="ja-JP" altLang="en-US" baseline="0" dirty="0" smtClean="0"/>
              <a:t>年は無理だった）</a:t>
            </a:r>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a:t>
            </a:r>
          </a:p>
          <a:p>
            <a:r>
              <a:rPr kumimoji="1" lang="en-US" altLang="ja-JP" dirty="0" smtClean="0"/>
              <a:t>https://ja.wikipedia.org/wiki/%E3%83%AC%E3%83%B3%E3%82%BA%E3%81%AE%E5%85%AC%E5%BC%8F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73964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a:t>
            </a:r>
            <a:r>
              <a:rPr kumimoji="1" lang="ja-JP" altLang="en-US" dirty="0" smtClean="0"/>
              <a:t>　（ほしい）</a:t>
            </a:r>
            <a:r>
              <a:rPr kumimoji="1" lang="en-US" altLang="ja-JP" dirty="0" smtClean="0"/>
              <a:t>	</a:t>
            </a:r>
          </a:p>
          <a:p>
            <a:r>
              <a:rPr kumimoji="1" lang="en-US" altLang="ja-JP" dirty="0" smtClean="0"/>
              <a:t>D500   : 23.5x15.7</a:t>
            </a:r>
            <a:r>
              <a:rPr kumimoji="1" lang="ja-JP" altLang="en-US" dirty="0" smtClean="0"/>
              <a:t>　　</a:t>
            </a:r>
            <a:endParaRPr kumimoji="1" lang="en-US" altLang="ja-JP" dirty="0" smtClean="0"/>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2018/9/10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2018/9/10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2018/9/10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8.wdp"/><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t>露光時間</a:t>
            </a:r>
            <a:r>
              <a:rPr lang="en-US" altLang="ja-JP" sz="2400" dirty="0" smtClean="0"/>
              <a:t>1/10</a:t>
            </a:r>
            <a:r>
              <a:rPr lang="ja-JP" altLang="en-US" sz="2400" dirty="0" smtClean="0"/>
              <a:t>のシャッターを </a:t>
            </a:r>
            <a:r>
              <a:rPr lang="en-US" altLang="ja-JP" sz="2400" dirty="0" smtClean="0"/>
              <a:t>960fps</a:t>
            </a:r>
            <a:r>
              <a:rPr lang="ja-JP" altLang="en-US" sz="2400" dirty="0" smtClean="0"/>
              <a:t>で撮影</a:t>
            </a:r>
            <a:endParaRPr lang="ja-JP" altLang="en-US" sz="2400" dirty="0"/>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画像生成の幾何学モデル</a:t>
            </a:r>
            <a:endParaRPr kumimoji="1" lang="ja-JP" altLang="en-US" dirty="0"/>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t>カメラによる撮影では，</a:t>
            </a:r>
            <a:r>
              <a:rPr lang="en-US" altLang="ja-JP" dirty="0" smtClean="0"/>
              <a:t>3</a:t>
            </a:r>
            <a:r>
              <a:rPr lang="ja-JP" altLang="en-US" dirty="0" smtClean="0"/>
              <a:t>次元物体を</a:t>
            </a:r>
            <a:r>
              <a:rPr lang="en-US" altLang="ja-JP" dirty="0" smtClean="0"/>
              <a:t>2</a:t>
            </a:r>
            <a:r>
              <a:rPr lang="ja-JP" altLang="en-US" dirty="0" smtClean="0"/>
              <a:t>次元画像として記録する</a:t>
            </a:r>
            <a:endParaRPr lang="en-US" altLang="ja-JP" dirty="0" smtClean="0"/>
          </a:p>
          <a:p>
            <a:pPr>
              <a:spcBef>
                <a:spcPts val="600"/>
              </a:spcBef>
              <a:spcAft>
                <a:spcPts val="600"/>
              </a:spcAft>
            </a:pPr>
            <a:r>
              <a:rPr lang="en-US" altLang="ja-JP" dirty="0" smtClean="0"/>
              <a:t>3</a:t>
            </a:r>
            <a:r>
              <a:rPr lang="ja-JP" altLang="en-US" dirty="0" smtClean="0"/>
              <a:t>次元空間から発せられる光を集め，撮像素子（</a:t>
            </a:r>
            <a:r>
              <a:rPr lang="en-US" altLang="ja-JP" dirty="0" smtClean="0"/>
              <a:t>2</a:t>
            </a:r>
            <a:r>
              <a:rPr lang="ja-JP" altLang="en-US" dirty="0" smtClean="0"/>
              <a:t>次元平面）上に像を結ばせる</a:t>
            </a:r>
            <a:endParaRPr lang="en-US" altLang="ja-JP" dirty="0" smtClean="0"/>
          </a:p>
          <a:p>
            <a:pPr>
              <a:spcBef>
                <a:spcPts val="600"/>
              </a:spcBef>
              <a:spcAft>
                <a:spcPts val="600"/>
              </a:spcAft>
            </a:pPr>
            <a:r>
              <a:rPr lang="en-US" altLang="ja-JP" dirty="0" smtClean="0"/>
              <a:t>3D </a:t>
            </a:r>
            <a:r>
              <a:rPr lang="en-US" altLang="ja-JP" dirty="0" smtClean="0">
                <a:sym typeface="Wingdings" panose="05000000000000000000" pitchFamily="2" charset="2"/>
              </a:rPr>
              <a:t> 2D </a:t>
            </a:r>
            <a:r>
              <a:rPr lang="ja-JP" altLang="en-US" dirty="0" smtClean="0">
                <a:sym typeface="Wingdings" panose="05000000000000000000" pitchFamily="2" charset="2"/>
              </a:rPr>
              <a:t>変換に関する</a:t>
            </a:r>
            <a:r>
              <a:rPr lang="en-US" altLang="ja-JP" dirty="0" smtClean="0">
                <a:sym typeface="Wingdings" panose="05000000000000000000" pitchFamily="2" charset="2"/>
              </a:rPr>
              <a:t>3</a:t>
            </a:r>
            <a:r>
              <a:rPr lang="ja-JP" altLang="en-US" dirty="0" smtClean="0">
                <a:sym typeface="Wingdings" panose="05000000000000000000" pitchFamily="2" charset="2"/>
              </a:rPr>
              <a:t>種の幾何学モデルを紹介する</a:t>
            </a:r>
            <a:endParaRPr kumimoji="1" lang="en-US" altLang="ja-JP" dirty="0" smtClean="0"/>
          </a:p>
          <a:p>
            <a:pPr lvl="1"/>
            <a:r>
              <a:rPr kumimoji="1" lang="ja-JP" altLang="en-US" dirty="0" smtClean="0"/>
              <a:t>ピンホールカメラモデル</a:t>
            </a:r>
            <a:endParaRPr kumimoji="1" lang="en-US" altLang="ja-JP" dirty="0" smtClean="0"/>
          </a:p>
          <a:p>
            <a:pPr lvl="1"/>
            <a:r>
              <a:rPr kumimoji="1" lang="ja-JP" altLang="en-US" dirty="0" smtClean="0"/>
              <a:t>薄肉レンズモデル</a:t>
            </a:r>
            <a:endParaRPr kumimoji="1" lang="en-US" altLang="ja-JP" dirty="0" smtClean="0"/>
          </a:p>
          <a:p>
            <a:pPr lvl="1"/>
            <a:r>
              <a:rPr lang="ja-JP" altLang="en-US" dirty="0" smtClean="0"/>
              <a:t>厚肉レンズモデル</a:t>
            </a:r>
            <a:endParaRPr kumimoji="1" lang="ja-JP" altLang="en-US" dirty="0"/>
          </a:p>
        </p:txBody>
      </p:sp>
    </p:spTree>
    <p:extLst>
      <p:ext uri="{BB962C8B-B14F-4D97-AF65-F5344CB8AC3E}">
        <p14:creationId xmlns:p14="http://schemas.microsoft.com/office/powerpoint/2010/main" val="2599372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5" y="1667639"/>
            <a:ext cx="7165486" cy="135421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被写体から反射した光がピンホールを通り，暗箱の面に像を作る．この現象を利用したカメラ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15834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80412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804128"/>
                <a:ext cx="6730048" cy="1354217"/>
              </a:xfrm>
              <a:prstGeom prst="rect">
                <a:avLst/>
              </a:prstGeom>
              <a:blipFill rotWithShape="0">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858761"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m:rPr>
                                    <m:brk m:alnAt="7"/>
                                  </m:rPr>
                                  <a:rPr lang="en-US" altLang="ja-JP" b="0" i="1" smtClean="0">
                                    <a:latin typeface="Cambria Math" panose="02040503050406030204" pitchFamily="18" charset="0"/>
                                    <a:ea typeface="メイリオ" panose="020B0604030504040204" pitchFamily="50" charset="-128"/>
                                  </a:rPr>
                                  <m:t>𝑥</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𝑦</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m:t>
                                </m:r>
                                <m:r>
                                  <a:rPr lang="en-US" altLang="ja-JP" b="0" i="1" smtClean="0">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858761" cy="984052"/>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78914" y="5223406"/>
                <a:ext cx="1396088"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𝑥</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𝑦</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78914" y="5223406"/>
                <a:ext cx="1396088" cy="1281376"/>
              </a:xfrm>
              <a:prstGeom prst="rect">
                <a:avLst/>
              </a:prstGeom>
              <a:blipFill rotWithShape="0">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807199"/>
                <a:ext cx="141673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𝑥</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𝑦</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𝑓</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807199"/>
                <a:ext cx="1416733" cy="14795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741420"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m:rPr>
                                    <m:brk m:alnAt="7"/>
                                  </m:rPr>
                                  <a:rPr lang="en-US" altLang="ja-JP" i="1">
                                    <a:latin typeface="Cambria Math" panose="02040503050406030204" pitchFamily="18" charset="0"/>
                                    <a:ea typeface="メイリオ" panose="020B0604030504040204" pitchFamily="50" charset="-128"/>
                                  </a:rPr>
                                  <m:t>𝑥</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𝑦</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741420" cy="984052"/>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9999" y="365126"/>
            <a:ext cx="10198101"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1269999" y="1102423"/>
            <a:ext cx="10198101" cy="1945578"/>
          </a:xfrm>
        </p:spPr>
        <p:txBody>
          <a:bodyPr>
            <a:normAutofit/>
          </a:bodyPr>
          <a:lstStyle/>
          <a:p>
            <a:pPr>
              <a:spcBef>
                <a:spcPts val="0"/>
              </a:spcBef>
              <a:spcAft>
                <a:spcPts val="600"/>
              </a:spcAft>
            </a:pPr>
            <a:r>
              <a:rPr kumimoji="1" lang="ja-JP" altLang="en-US" sz="2400" b="1" dirty="0" smtClean="0"/>
              <a:t>薄肉レンズ</a:t>
            </a:r>
            <a:r>
              <a:rPr kumimoji="1" lang="ja-JP" altLang="en-US" sz="2400" dirty="0" smtClean="0"/>
              <a:t>とは，</a:t>
            </a:r>
            <a:r>
              <a:rPr lang="ja-JP" altLang="en-US" sz="2400" dirty="0"/>
              <a:t>厚</a:t>
            </a:r>
            <a:r>
              <a:rPr lang="ja-JP" altLang="en-US" sz="2400" dirty="0" smtClean="0"/>
              <a:t>みの</a:t>
            </a:r>
            <a:r>
              <a:rPr lang="ja-JP" altLang="en-US" sz="2400" dirty="0"/>
              <a:t>無視</a:t>
            </a:r>
            <a:r>
              <a:rPr lang="ja-JP" altLang="en-US" sz="2400" dirty="0" smtClean="0"/>
              <a:t>できるレンズのこと</a:t>
            </a:r>
            <a:endParaRPr lang="en-US" altLang="ja-JP" sz="2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dirty="0" smtClean="0"/>
              <a:t>焦点で光軸と交わる光線は，レンズを通過後，光軸と平行に</a:t>
            </a:r>
            <a:endParaRPr lang="en-US" altLang="ja-JP" sz="2000" dirty="0" smtClean="0"/>
          </a:p>
          <a:p>
            <a:pPr lvl="1">
              <a:spcBef>
                <a:spcPts val="0"/>
              </a:spcBef>
              <a:spcAft>
                <a:spcPts val="600"/>
              </a:spcAft>
            </a:pPr>
            <a:r>
              <a:rPr lang="ja-JP" altLang="en-US" sz="2000" dirty="0" smtClean="0"/>
              <a:t>特徴</a:t>
            </a:r>
            <a:r>
              <a:rPr lang="en-US" altLang="ja-JP" sz="2000" dirty="0" smtClean="0"/>
              <a:t>3: </a:t>
            </a:r>
            <a:r>
              <a:rPr lang="ja-JP" altLang="en-US" sz="2000" b="1" dirty="0" smtClean="0"/>
              <a:t>主点</a:t>
            </a:r>
            <a:r>
              <a:rPr lang="ja-JP" altLang="en-US" sz="2000" dirty="0" smtClean="0"/>
              <a:t>を通る光線は直進する</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37129" y="6211669"/>
            <a:ext cx="8483600"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 </a:t>
            </a:r>
            <a:r>
              <a:rPr lang="ja-JP" altLang="en-US" b="1" dirty="0">
                <a:solidFill>
                  <a:srgbClr val="FF0000"/>
                </a:solidFill>
                <a:latin typeface="メイリオ" panose="020B0604030504040204" pitchFamily="50" charset="-128"/>
                <a:ea typeface="メイリオ" panose="020B0604030504040204" pitchFamily="50" charset="-128"/>
              </a:rPr>
              <a:t>主面とは</a:t>
            </a:r>
            <a:r>
              <a:rPr lang="ja-JP" altLang="en-US" dirty="0">
                <a:latin typeface="メイリオ" panose="020B0604030504040204" pitchFamily="50" charset="-128"/>
                <a:ea typeface="メイリオ" panose="020B0604030504040204" pitchFamily="50" charset="-128"/>
              </a:rPr>
              <a:t>，入射・出射する光線が延長した直線が交わる</a:t>
            </a:r>
            <a:r>
              <a:rPr lang="ja-JP" altLang="en-US" dirty="0" smtClean="0">
                <a:latin typeface="メイリオ" panose="020B0604030504040204" pitchFamily="50" charset="-128"/>
                <a:ea typeface="メイリオ" panose="020B0604030504040204" pitchFamily="50" charset="-128"/>
              </a:rPr>
              <a:t>点群が作る面</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用語</a:t>
            </a:r>
            <a:r>
              <a:rPr lang="en-US" altLang="ja-JP" dirty="0" smtClean="0">
                <a:latin typeface="メイリオ" panose="020B0604030504040204" pitchFamily="50" charset="-128"/>
                <a:ea typeface="メイリオ" panose="020B0604030504040204" pitchFamily="50" charset="-128"/>
              </a:rPr>
              <a:t>: </a:t>
            </a:r>
            <a:r>
              <a:rPr lang="ja-JP" altLang="en-US" b="1" dirty="0" smtClean="0">
                <a:solidFill>
                  <a:srgbClr val="FF0000"/>
                </a:solidFill>
                <a:latin typeface="メイリオ" panose="020B0604030504040204" pitchFamily="50" charset="-128"/>
                <a:ea typeface="メイリオ" panose="020B0604030504040204" pitchFamily="50" charset="-128"/>
              </a:rPr>
              <a:t>主点とは</a:t>
            </a:r>
            <a:r>
              <a:rPr lang="ja-JP" altLang="en-US" dirty="0" smtClean="0">
                <a:latin typeface="メイリオ" panose="020B0604030504040204" pitchFamily="50" charset="-128"/>
                <a:ea typeface="メイリオ" panose="020B0604030504040204" pitchFamily="50" charset="-128"/>
              </a:rPr>
              <a:t>，主面と光軸の交点のこと</a:t>
            </a:r>
            <a:endParaRPr lang="en-US" altLang="ja-JP"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対象物との距離を固定し，投影面を動かした例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ピントが有った（点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では点光源が点でなく面上に投影されるためボケ</a:t>
            </a:r>
            <a:r>
              <a:rPr lang="ja-JP" altLang="en-US" sz="2400" dirty="0" err="1" smtClean="0">
                <a:latin typeface="メイリオ" panose="020B0604030504040204" pitchFamily="50" charset="-128"/>
                <a:ea typeface="メイリオ" panose="020B0604030504040204" pitchFamily="50" charset="-128"/>
              </a:rPr>
              <a:t>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焦点距離が同じレンズにおいて投影面を動かした例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どんな技術に興味がある</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nSpc>
                <a:spcPct val="100000"/>
              </a:lnSpc>
              <a:spcBef>
                <a:spcPts val="1200"/>
              </a:spcBef>
              <a:buNone/>
            </a:pPr>
            <a:r>
              <a:rPr lang="en-US" altLang="ja-JP" dirty="0" smtClean="0"/>
              <a:t>2017</a:t>
            </a:r>
            <a:r>
              <a:rPr lang="ja-JP" altLang="en-US" dirty="0" smtClean="0"/>
              <a:t>年度の回答</a:t>
            </a:r>
            <a:r>
              <a:rPr lang="en-US" altLang="ja-JP" dirty="0" smtClean="0"/>
              <a:t>: </a:t>
            </a:r>
          </a:p>
          <a:p>
            <a:pPr marL="0" indent="0">
              <a:lnSpc>
                <a:spcPct val="100000"/>
              </a:lnSpc>
              <a:spcBef>
                <a:spcPts val="1200"/>
              </a:spcBef>
              <a:buNone/>
            </a:pPr>
            <a:r>
              <a:rPr lang="en-US" altLang="ja-JP" dirty="0" smtClean="0"/>
              <a:t>CG</a:t>
            </a:r>
            <a:r>
              <a:rPr lang="ja-JP" altLang="en-US" dirty="0" err="1" smtClean="0"/>
              <a:t>、</a:t>
            </a:r>
            <a:r>
              <a:rPr lang="ja-JP" altLang="en-US" dirty="0" smtClean="0"/>
              <a:t>写真</a:t>
            </a:r>
            <a:r>
              <a:rPr lang="ja-JP" altLang="en-US" dirty="0"/>
              <a:t>の</a:t>
            </a:r>
            <a:r>
              <a:rPr lang="ja-JP" altLang="en-US" dirty="0" smtClean="0"/>
              <a:t>加工、３</a:t>
            </a:r>
            <a:r>
              <a:rPr lang="en-US" altLang="ja-JP" dirty="0"/>
              <a:t>D</a:t>
            </a:r>
            <a:r>
              <a:rPr lang="ja-JP" altLang="en-US" dirty="0" smtClean="0"/>
              <a:t>プリンター、画像処理演習、キャラモデリング、</a:t>
            </a:r>
            <a:r>
              <a:rPr lang="en-US" altLang="ja-JP" dirty="0" smtClean="0"/>
              <a:t>DirectX</a:t>
            </a:r>
            <a:r>
              <a:rPr lang="ja-JP" altLang="en-US" dirty="0" smtClean="0"/>
              <a:t>について、光、音声</a:t>
            </a:r>
            <a:r>
              <a:rPr lang="ja-JP" altLang="en-US" dirty="0"/>
              <a:t>、</a:t>
            </a:r>
            <a:r>
              <a:rPr lang="ja-JP" altLang="en-US" dirty="0" smtClean="0"/>
              <a:t>画像</a:t>
            </a:r>
            <a:r>
              <a:rPr lang="ja-JP" altLang="en-US" dirty="0"/>
              <a:t>処理に</a:t>
            </a:r>
            <a:r>
              <a:rPr lang="ja-JP" altLang="en-US" dirty="0" smtClean="0"/>
              <a:t>ついて、フォトショ加工、画像認識、アニメーション</a:t>
            </a:r>
            <a:r>
              <a:rPr lang="ja-JP" altLang="en-US" dirty="0"/>
              <a:t>、</a:t>
            </a:r>
            <a:r>
              <a:rPr lang="en-US" altLang="ja-JP" dirty="0"/>
              <a:t>CG</a:t>
            </a:r>
            <a:r>
              <a:rPr lang="ja-JP" altLang="en-US" dirty="0" smtClean="0"/>
              <a:t>製作、</a:t>
            </a:r>
            <a:r>
              <a:rPr lang="en-US" altLang="ja-JP" dirty="0" smtClean="0"/>
              <a:t>VR</a:t>
            </a:r>
            <a:r>
              <a:rPr lang="ja-JP" altLang="en-US" dirty="0" err="1" smtClean="0"/>
              <a:t>、</a:t>
            </a:r>
            <a:r>
              <a:rPr lang="en-US" altLang="ja-JP" dirty="0" smtClean="0"/>
              <a:t>VR</a:t>
            </a:r>
            <a:r>
              <a:rPr lang="ja-JP" altLang="en-US" dirty="0"/>
              <a:t>内での</a:t>
            </a:r>
            <a:r>
              <a:rPr lang="en-US" altLang="ja-JP" dirty="0" smtClean="0"/>
              <a:t>CG</a:t>
            </a:r>
            <a:r>
              <a:rPr lang="ja-JP" altLang="en-US" dirty="0" smtClean="0"/>
              <a:t>、画像拡大</a:t>
            </a:r>
            <a:r>
              <a:rPr lang="ja-JP" altLang="en-US" dirty="0"/>
              <a:t>、</a:t>
            </a:r>
            <a:r>
              <a:rPr lang="en-US" altLang="ja-JP" dirty="0" smtClean="0"/>
              <a:t>Python</a:t>
            </a:r>
            <a:r>
              <a:rPr lang="ja-JP" altLang="en-US" dirty="0" smtClean="0"/>
              <a:t>不安</a:t>
            </a:r>
            <a:r>
              <a:rPr lang="ja-JP" altLang="en-US" dirty="0"/>
              <a:t>、</a:t>
            </a:r>
            <a:r>
              <a:rPr lang="ja-JP" altLang="en-US" dirty="0" smtClean="0"/>
              <a:t>データ</a:t>
            </a:r>
            <a:r>
              <a:rPr lang="ja-JP" altLang="en-US" dirty="0"/>
              <a:t>の</a:t>
            </a:r>
            <a:r>
              <a:rPr lang="ja-JP" altLang="en-US" dirty="0" smtClean="0"/>
              <a:t>圧縮、モーションキャプチャー、エッジ検出、</a:t>
            </a:r>
            <a:r>
              <a:rPr lang="en-US" altLang="ja-JP" dirty="0" smtClean="0"/>
              <a:t>3</a:t>
            </a:r>
            <a:r>
              <a:rPr lang="ja-JP" altLang="en-US" dirty="0" smtClean="0"/>
              <a:t>次元映像、</a:t>
            </a:r>
            <a:r>
              <a:rPr lang="en-US" altLang="ja-JP" dirty="0" smtClean="0"/>
              <a:t>3D</a:t>
            </a:r>
            <a:r>
              <a:rPr lang="ja-JP" altLang="en-US" dirty="0" smtClean="0"/>
              <a:t>アート</a:t>
            </a:r>
            <a:r>
              <a:rPr lang="ja-JP" altLang="en-US" dirty="0"/>
              <a:t>、</a:t>
            </a:r>
            <a:r>
              <a:rPr lang="en-US" altLang="ja-JP" dirty="0" err="1" smtClean="0"/>
              <a:t>LeapMotion</a:t>
            </a:r>
            <a:r>
              <a:rPr lang="ja-JP" altLang="en-US" dirty="0"/>
              <a:t>、</a:t>
            </a:r>
            <a:r>
              <a:rPr lang="ja-JP" altLang="en-US" dirty="0" smtClean="0"/>
              <a:t>スポーツ画像処理、ＨＤＲ技術</a:t>
            </a:r>
            <a:r>
              <a:rPr lang="ja-JP" altLang="en-US" dirty="0"/>
              <a:t>、</a:t>
            </a:r>
            <a:r>
              <a:rPr lang="ja-JP" altLang="en-US" dirty="0" smtClean="0"/>
              <a:t>テクスチャ、機械学習、</a:t>
            </a:r>
            <a:r>
              <a:rPr lang="en-US" altLang="ja-JP" dirty="0" smtClean="0"/>
              <a:t>Deep learning</a:t>
            </a:r>
            <a:r>
              <a:rPr lang="ja-JP" altLang="en-US" dirty="0" err="1" smtClean="0"/>
              <a:t>、</a:t>
            </a:r>
            <a:r>
              <a:rPr lang="ja-JP" altLang="en-US" dirty="0" smtClean="0"/>
              <a:t>ボケ除去、フィルタ</a:t>
            </a:r>
            <a:r>
              <a:rPr lang="ja-JP" altLang="en-US" dirty="0"/>
              <a:t>、</a:t>
            </a:r>
            <a:r>
              <a:rPr lang="en-US" altLang="ja-JP" dirty="0" smtClean="0"/>
              <a:t>3</a:t>
            </a:r>
            <a:r>
              <a:rPr lang="ja-JP" altLang="en-US" dirty="0" smtClean="0"/>
              <a:t>次元復元、アニメーション</a:t>
            </a:r>
            <a:r>
              <a:rPr lang="en-US" altLang="ja-JP" dirty="0" smtClean="0"/>
              <a:t>”</a:t>
            </a:r>
            <a:r>
              <a:rPr lang="ja-JP" altLang="en-US" dirty="0" err="1" smtClean="0"/>
              <a:t>、</a:t>
            </a:r>
            <a:r>
              <a:rPr lang="ja-JP" altLang="en-US" dirty="0" smtClean="0"/>
              <a:t>画像圧縮と劣化、レンダリング、デジタルアーカイブ</a:t>
            </a:r>
            <a:r>
              <a:rPr lang="ja-JP" altLang="en-US" dirty="0"/>
              <a:t>、</a:t>
            </a:r>
            <a:r>
              <a:rPr lang="ja-JP" altLang="en-US" dirty="0" smtClean="0"/>
              <a:t>モデリング、領域分割</a:t>
            </a:r>
            <a:r>
              <a:rPr lang="ja-JP" altLang="en-US" dirty="0"/>
              <a:t>、</a:t>
            </a:r>
            <a:r>
              <a:rPr lang="ja-JP" altLang="en-US" dirty="0" smtClean="0"/>
              <a:t>画像フォーマットの詳細、医療関連の応用、画像処理プログラミング技術が活きる職種</a:t>
            </a:r>
            <a:endParaRPr lang="en-US" altLang="ja-JP" dirty="0"/>
          </a:p>
        </p:txBody>
      </p:sp>
    </p:spTree>
    <p:extLst>
      <p:ext uri="{BB962C8B-B14F-4D97-AF65-F5344CB8AC3E}">
        <p14:creationId xmlns:p14="http://schemas.microsoft.com/office/powerpoint/2010/main" val="2255537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直線コネクタ 53"/>
          <p:cNvCxnSpPr/>
          <p:nvPr/>
        </p:nvCxnSpPr>
        <p:spPr>
          <a:xfrm flipV="1">
            <a:off x="6211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545895"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10783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V="1">
            <a:off x="3962399"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1471448"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1639" y="0"/>
            <a:ext cx="11042362" cy="733270"/>
          </a:xfrm>
        </p:spPr>
        <p:txBody>
          <a:bodyPr>
            <a:normAutofit/>
          </a:bodyPr>
          <a:lstStyle/>
          <a:p>
            <a:pPr algn="ctr"/>
            <a:r>
              <a:rPr kumimoji="1" lang="ja-JP" altLang="en-US" sz="3200" dirty="0" smtClean="0"/>
              <a:t>球面レンズ</a:t>
            </a:r>
            <a:endParaRPr kumimoji="1" lang="ja-JP" altLang="en-US" sz="3200" dirty="0"/>
          </a:p>
        </p:txBody>
      </p:sp>
      <p:sp>
        <p:nvSpPr>
          <p:cNvPr id="23" name="正方形/長方形 22"/>
          <p:cNvSpPr/>
          <p:nvPr/>
        </p:nvSpPr>
        <p:spPr>
          <a:xfrm>
            <a:off x="252357" y="5553106"/>
            <a:ext cx="3222357"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球面の曲率半径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t>R</a:t>
            </a:r>
            <a:r>
              <a:rPr lang="en-US" altLang="ja-JP" sz="2400" i="1" baseline="-25000" dirty="0" smtClean="0"/>
              <a:t>1</a:t>
            </a:r>
            <a:r>
              <a:rPr lang="en-US" altLang="ja-JP" sz="2400" i="1" dirty="0" smtClean="0"/>
              <a:t>R</a:t>
            </a:r>
            <a:r>
              <a:rPr lang="en-US" altLang="ja-JP" sz="2400" i="1" baseline="-25000" dirty="0" smtClean="0"/>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レンズの屈折率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レンズの焦点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1292614" y="508704"/>
            <a:ext cx="10619110" cy="4571296"/>
            <a:chOff x="1471290" y="813504"/>
            <a:chExt cx="10619110" cy="4571296"/>
          </a:xfrm>
        </p:grpSpPr>
        <p:grpSp>
          <p:nvGrpSpPr>
            <p:cNvPr id="24" name="グループ化 23"/>
            <p:cNvGrpSpPr/>
            <p:nvPr/>
          </p:nvGrpSpPr>
          <p:grpSpPr>
            <a:xfrm>
              <a:off x="1471290" y="813504"/>
              <a:ext cx="10619110" cy="4571296"/>
              <a:chOff x="556890" y="813504"/>
              <a:chExt cx="10619110" cy="4571296"/>
            </a:xfrm>
          </p:grpSpPr>
          <p:sp>
            <p:nvSpPr>
              <p:cNvPr id="4" name="円/楕円 3"/>
              <p:cNvSpPr/>
              <p:nvPr/>
            </p:nvSpPr>
            <p:spPr>
              <a:xfrm>
                <a:off x="14224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50800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56890" y="3156857"/>
                <a:ext cx="1061911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341122" y="853778"/>
                <a:ext cx="590225" cy="646331"/>
              </a:xfrm>
              <a:prstGeom prst="rect">
                <a:avLst/>
              </a:prstGeom>
            </p:spPr>
            <p:txBody>
              <a:bodyPr wrap="none">
                <a:spAutoFit/>
              </a:bodyPr>
              <a:lstStyle/>
              <a:p>
                <a:pPr algn="r"/>
                <a:r>
                  <a:rPr lang="en-US" altLang="ja-JP" sz="3600" i="1" dirty="0" smtClean="0"/>
                  <a:t>R</a:t>
                </a:r>
                <a:r>
                  <a:rPr lang="en-US" altLang="ja-JP" sz="3600" i="1" baseline="-25000" dirty="0" smtClean="0"/>
                  <a:t>1</a:t>
                </a:r>
                <a:endParaRPr lang="ja-JP" altLang="en-US" sz="3600" i="1" baseline="-25000" dirty="0"/>
              </a:p>
            </p:txBody>
          </p:sp>
          <p:sp>
            <p:nvSpPr>
              <p:cNvPr id="21" name="正方形/長方形 20"/>
              <p:cNvSpPr/>
              <p:nvPr/>
            </p:nvSpPr>
            <p:spPr>
              <a:xfrm>
                <a:off x="7112287" y="813504"/>
                <a:ext cx="590225" cy="646331"/>
              </a:xfrm>
              <a:prstGeom prst="rect">
                <a:avLst/>
              </a:prstGeom>
            </p:spPr>
            <p:txBody>
              <a:bodyPr wrap="none">
                <a:spAutoFit/>
              </a:bodyPr>
              <a:lstStyle/>
              <a:p>
                <a:pPr algn="r"/>
                <a:r>
                  <a:rPr lang="en-US" altLang="ja-JP" sz="3600" i="1" dirty="0" smtClean="0"/>
                  <a:t>R</a:t>
                </a:r>
                <a:r>
                  <a:rPr lang="en-US" altLang="ja-JP" sz="3600" i="1" baseline="-25000" dirty="0" smtClean="0"/>
                  <a:t>2</a:t>
                </a:r>
                <a:endParaRPr lang="ja-JP" altLang="en-US" sz="3600" i="1" baseline="-25000" dirty="0"/>
              </a:p>
            </p:txBody>
          </p:sp>
          <p:cxnSp>
            <p:nvCxnSpPr>
              <p:cNvPr id="32" name="直線矢印コネクタ 31"/>
              <p:cNvCxnSpPr/>
              <p:nvPr/>
            </p:nvCxnSpPr>
            <p:spPr>
              <a:xfrm>
                <a:off x="837166" y="2137354"/>
                <a:ext cx="4628213"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円/楕円 24"/>
            <p:cNvSpPr/>
            <p:nvPr/>
          </p:nvSpPr>
          <p:spPr>
            <a:xfrm>
              <a:off x="8199664" y="3122386"/>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4525396" y="3133499"/>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6000750" y="1885950"/>
              <a:ext cx="787400" cy="2540000"/>
            </a:xfrm>
            <a:custGeom>
              <a:avLst/>
              <a:gdLst>
                <a:gd name="connsiteX0" fmla="*/ 387350 w 787400"/>
                <a:gd name="connsiteY0" fmla="*/ 0 h 2540000"/>
                <a:gd name="connsiteX1" fmla="*/ 139700 w 787400"/>
                <a:gd name="connsiteY1" fmla="*/ 438150 h 2540000"/>
                <a:gd name="connsiteX2" fmla="*/ 0 w 787400"/>
                <a:gd name="connsiteY2" fmla="*/ 1054100 h 2540000"/>
                <a:gd name="connsiteX3" fmla="*/ 50800 w 787400"/>
                <a:gd name="connsiteY3" fmla="*/ 1752600 h 2540000"/>
                <a:gd name="connsiteX4" fmla="*/ 247650 w 787400"/>
                <a:gd name="connsiteY4" fmla="*/ 2317750 h 2540000"/>
                <a:gd name="connsiteX5" fmla="*/ 387350 w 787400"/>
                <a:gd name="connsiteY5" fmla="*/ 2540000 h 2540000"/>
                <a:gd name="connsiteX6" fmla="*/ 635000 w 787400"/>
                <a:gd name="connsiteY6" fmla="*/ 2101850 h 2540000"/>
                <a:gd name="connsiteX7" fmla="*/ 787400 w 787400"/>
                <a:gd name="connsiteY7" fmla="*/ 1524000 h 2540000"/>
                <a:gd name="connsiteX8" fmla="*/ 781050 w 787400"/>
                <a:gd name="connsiteY8" fmla="*/ 1035050 h 2540000"/>
                <a:gd name="connsiteX9" fmla="*/ 654050 w 787400"/>
                <a:gd name="connsiteY9" fmla="*/ 495300 h 2540000"/>
                <a:gd name="connsiteX10" fmla="*/ 387350 w 7874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00" h="2540000">
                  <a:moveTo>
                    <a:pt x="387350" y="0"/>
                  </a:moveTo>
                  <a:lnTo>
                    <a:pt x="139700" y="438150"/>
                  </a:lnTo>
                  <a:lnTo>
                    <a:pt x="0" y="1054100"/>
                  </a:lnTo>
                  <a:lnTo>
                    <a:pt x="50800" y="1752600"/>
                  </a:lnTo>
                  <a:lnTo>
                    <a:pt x="247650" y="2317750"/>
                  </a:lnTo>
                  <a:lnTo>
                    <a:pt x="387350" y="2540000"/>
                  </a:lnTo>
                  <a:lnTo>
                    <a:pt x="635000" y="2101850"/>
                  </a:lnTo>
                  <a:lnTo>
                    <a:pt x="787400" y="1524000"/>
                  </a:lnTo>
                  <a:cubicBezTo>
                    <a:pt x="785283" y="1361017"/>
                    <a:pt x="783167" y="1198033"/>
                    <a:pt x="781050" y="1035050"/>
                  </a:cubicBezTo>
                  <a:lnTo>
                    <a:pt x="654050" y="495300"/>
                  </a:lnTo>
                  <a:lnTo>
                    <a:pt x="387350" y="0"/>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8" name="正方形/長方形 27"/>
              <p:cNvSpPr/>
              <p:nvPr/>
            </p:nvSpPr>
            <p:spPr>
              <a:xfrm>
                <a:off x="4156094" y="5479534"/>
                <a:ext cx="3368936" cy="1291507"/>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レンズメーカーの式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𝑛</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d>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sub>
                              </m:sSub>
                            </m:den>
                          </m:f>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sub>
                              </m:sSub>
                            </m:den>
                          </m:f>
                        </m:e>
                      </m:d>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4156094" y="5479534"/>
                <a:ext cx="3368936" cy="1291507"/>
              </a:xfrm>
              <a:prstGeom prst="rect">
                <a:avLst/>
              </a:prstGeom>
              <a:blipFill rotWithShape="0">
                <a:blip r:embed="rId3"/>
                <a:stretch>
                  <a:fillRect l="-2899" t="-3774"/>
                </a:stretch>
              </a:blipFill>
            </p:spPr>
            <p:txBody>
              <a:bodyPr/>
              <a:lstStyle/>
              <a:p>
                <a:r>
                  <a:rPr lang="ja-JP" altLang="en-US">
                    <a:noFill/>
                  </a:rPr>
                  <a:t> </a:t>
                </a:r>
              </a:p>
            </p:txBody>
          </p:sp>
        </mc:Fallback>
      </mc:AlternateContent>
      <p:grpSp>
        <p:nvGrpSpPr>
          <p:cNvPr id="36" name="グループ化 35"/>
          <p:cNvGrpSpPr/>
          <p:nvPr/>
        </p:nvGrpSpPr>
        <p:grpSpPr>
          <a:xfrm>
            <a:off x="1361181" y="1768249"/>
            <a:ext cx="225881" cy="1074773"/>
            <a:chOff x="1361181" y="1768249"/>
            <a:chExt cx="225881" cy="1074773"/>
          </a:xfrm>
        </p:grpSpPr>
        <p:sp>
          <p:nvSpPr>
            <p:cNvPr id="30" name="下矢印 29"/>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矢印コネクタ 33"/>
          <p:cNvCxnSpPr/>
          <p:nvPr/>
        </p:nvCxnSpPr>
        <p:spPr>
          <a:xfrm>
            <a:off x="6223718" y="1827298"/>
            <a:ext cx="4482382" cy="1954127"/>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rot="10800000">
            <a:off x="10672690" y="2859135"/>
            <a:ext cx="204860" cy="974752"/>
            <a:chOff x="1361181" y="1768249"/>
            <a:chExt cx="225881" cy="1074773"/>
          </a:xfrm>
        </p:grpSpPr>
        <p:sp>
          <p:nvSpPr>
            <p:cNvPr id="38" name="下矢印 37"/>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p:cNvCxnSpPr/>
          <p:nvPr/>
        </p:nvCxnSpPr>
        <p:spPr>
          <a:xfrm>
            <a:off x="1554108" y="1840296"/>
            <a:ext cx="9142467" cy="1950654"/>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211614" y="3794704"/>
            <a:ext cx="4485289"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581150" y="1847850"/>
            <a:ext cx="4625975" cy="1952625"/>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3895870"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8488891"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a:off x="1362075" y="4803228"/>
            <a:ext cx="948460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1504950" y="4412703"/>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32022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p>
        </p:txBody>
      </p:sp>
      <p:cxnSp>
        <p:nvCxnSpPr>
          <p:cNvPr id="66" name="直線コネクタ 65"/>
          <p:cNvCxnSpPr/>
          <p:nvPr/>
        </p:nvCxnSpPr>
        <p:spPr>
          <a:xfrm>
            <a:off x="3962400"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850026"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69" name="直線コネクタ 68"/>
          <p:cNvCxnSpPr/>
          <p:nvPr/>
        </p:nvCxnSpPr>
        <p:spPr>
          <a:xfrm>
            <a:off x="6229350" y="4412703"/>
            <a:ext cx="451485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79266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p>
        </p:txBody>
      </p:sp>
      <p:cxnSp>
        <p:nvCxnSpPr>
          <p:cNvPr id="72" name="直線コネクタ 71"/>
          <p:cNvCxnSpPr/>
          <p:nvPr/>
        </p:nvCxnSpPr>
        <p:spPr>
          <a:xfrm>
            <a:off x="6238875"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126501"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mc:AlternateContent xmlns:mc="http://schemas.openxmlformats.org/markup-compatibility/2006" xmlns:a14="http://schemas.microsoft.com/office/drawing/2010/main">
        <mc:Choice Requires="a14">
          <p:sp>
            <p:nvSpPr>
              <p:cNvPr id="74" name="正方形/長方形 73"/>
              <p:cNvSpPr/>
              <p:nvPr/>
            </p:nvSpPr>
            <p:spPr>
              <a:xfrm>
                <a:off x="8118494" y="5479534"/>
                <a:ext cx="1845057" cy="1220270"/>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ガウスの式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8118494" y="5479534"/>
                <a:ext cx="1845057" cy="1220270"/>
              </a:xfrm>
              <a:prstGeom prst="rect">
                <a:avLst/>
              </a:prstGeom>
              <a:blipFill rotWithShape="0">
                <a:blip r:embed="rId4"/>
                <a:stretch>
                  <a:fillRect l="-5298" t="-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171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焦点距離に対しレンズ厚みを無視できないレンズ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783" y="0"/>
            <a:ext cx="3984217" cy="621538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spTree>
    <p:extLst>
      <p:ext uri="{BB962C8B-B14F-4D97-AF65-F5344CB8AC3E}">
        <p14:creationId xmlns:p14="http://schemas.microsoft.com/office/powerpoint/2010/main" val="1854267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mtClean="0"/>
              <a:t>撮影パラメータ</a:t>
            </a:r>
            <a:endParaRPr kumimoji="1" lang="ja-JP" altLang="en-US"/>
          </a:p>
        </p:txBody>
      </p:sp>
      <p:sp>
        <p:nvSpPr>
          <p:cNvPr id="3" name="コンテンツ プレースホルダー 2"/>
          <p:cNvSpPr>
            <a:spLocks noGrp="1"/>
          </p:cNvSpPr>
          <p:nvPr>
            <p:ph idx="1"/>
          </p:nvPr>
        </p:nvSpPr>
        <p:spPr>
          <a:xfrm>
            <a:off x="685800" y="1301597"/>
            <a:ext cx="11301761" cy="2145766"/>
          </a:xfrm>
        </p:spPr>
        <p:txBody>
          <a:bodyPr>
            <a:normAutofit lnSpcReduction="1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a:bodyPr>
          <a:lstStyle/>
          <a:p>
            <a:r>
              <a:rPr lang="ja-JP" altLang="en-US" dirty="0" smtClean="0"/>
              <a:t>画</a:t>
            </a:r>
            <a:r>
              <a:rPr lang="ja-JP" altLang="en-US" dirty="0"/>
              <a:t>角</a:t>
            </a:r>
            <a:r>
              <a:rPr lang="ja-JP" altLang="en-US" dirty="0" smtClean="0"/>
              <a:t>とは撮影範囲のこと．焦点距離と撮影素子サイズにより定まる</a:t>
            </a:r>
            <a:endParaRPr lang="en-US" altLang="ja-JP" sz="2400" dirty="0" smtClean="0"/>
          </a:p>
          <a:p>
            <a:r>
              <a:rPr lang="ja-JP" altLang="en-US" sz="2400" dirty="0" smtClean="0"/>
              <a:t>カメラ本体により撮影素子サイズが定まる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r>
              <a:rPr lang="ja-JP" altLang="en-US" sz="2000" dirty="0" smtClean="0">
                <a:solidFill>
                  <a:srgbClr val="FF0000"/>
                </a:solidFill>
              </a:rPr>
              <a:t>＊訂正</a:t>
            </a:r>
            <a:r>
              <a:rPr lang="en-US" altLang="ja-JP" sz="2000" dirty="0" smtClean="0">
                <a:solidFill>
                  <a:srgbClr val="FF0000"/>
                </a:solidFill>
              </a:rPr>
              <a:t>[</a:t>
            </a:r>
            <a:r>
              <a:rPr lang="ja-JP" altLang="en-US" sz="2000" dirty="0" smtClean="0">
                <a:solidFill>
                  <a:srgbClr val="FF0000"/>
                </a:solidFill>
              </a:rPr>
              <a:t>望遠</a:t>
            </a:r>
            <a:r>
              <a:rPr lang="en-US" altLang="ja-JP" sz="2000" dirty="0" smtClean="0">
                <a:solidFill>
                  <a:srgbClr val="FF0000"/>
                </a:solidFill>
                <a:sym typeface="Wingdings" panose="05000000000000000000" pitchFamily="2" charset="2"/>
              </a:rPr>
              <a:t></a:t>
            </a:r>
            <a:r>
              <a:rPr lang="ja-JP" altLang="en-US" sz="2000" dirty="0" smtClean="0">
                <a:solidFill>
                  <a:srgbClr val="FF0000"/>
                </a:solidFill>
                <a:sym typeface="Wingdings" panose="05000000000000000000" pitchFamily="2" charset="2"/>
              </a:rPr>
              <a:t>ズーム</a:t>
            </a:r>
            <a:r>
              <a:rPr lang="en-US" altLang="ja-JP" sz="2000" dirty="0" smtClean="0">
                <a:solidFill>
                  <a:srgbClr val="FF0000"/>
                </a:solidFill>
              </a:rPr>
              <a:t>]20171020,</a:t>
            </a:r>
            <a:r>
              <a:rPr lang="ja-JP" altLang="en-US" sz="2000" dirty="0" smtClean="0"/>
              <a:t>）</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絞る（</a:t>
            </a:r>
            <a:r>
              <a:rPr kumimoji="1" lang="en-US" altLang="ja-JP" dirty="0" smtClean="0"/>
              <a:t>F</a:t>
            </a:r>
            <a:r>
              <a:rPr kumimoji="1" lang="ja-JP" altLang="en-US" dirty="0" smtClean="0"/>
              <a:t>値</a:t>
            </a:r>
            <a:r>
              <a:rPr kumimoji="1" lang="en-US" altLang="ja-JP" dirty="0" smtClean="0"/>
              <a:t>-</a:t>
            </a:r>
            <a:r>
              <a:rPr lang="ja-JP" altLang="en-US" dirty="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smtClean="0"/>
              <a:t>開く（</a:t>
            </a:r>
            <a:r>
              <a:rPr lang="en-US" altLang="ja-JP" dirty="0"/>
              <a:t>F</a:t>
            </a:r>
            <a:r>
              <a:rPr lang="ja-JP" altLang="en-US" dirty="0"/>
              <a:t>値</a:t>
            </a:r>
            <a:r>
              <a:rPr lang="en-US" altLang="ja-JP" dirty="0" smtClean="0"/>
              <a:t>-</a:t>
            </a:r>
            <a:r>
              <a:rPr lang="ja-JP" altLang="en-US" dirty="0" smtClean="0"/>
              <a:t>小）</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表す量で</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レンズと撮像素子の距離を変化させることでピンと調節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フォーカスレンズをまわすことでピントを調整でき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6865982" cy="369332"/>
          </a:xfrm>
          <a:prstGeom prst="rect">
            <a:avLst/>
          </a:prstGeom>
        </p:spPr>
        <p:txBody>
          <a:bodyPr wrap="none">
            <a:spAutoFit/>
          </a:bodyPr>
          <a:lstStyle/>
          <a:p>
            <a:r>
              <a:rPr lang="en-US" altLang="ja-JP" dirty="0" smtClean="0"/>
              <a:t>※</a:t>
            </a:r>
            <a:r>
              <a:rPr lang="ja-JP" altLang="en-US" dirty="0" smtClean="0"/>
              <a:t>実際のカメラレンズのピント調節はもう少し複雑な機構になっている</a:t>
            </a:r>
            <a:endParaRPr lang="ja-JP" altLang="en-US" dirty="0"/>
          </a:p>
        </p:txBody>
      </p:sp>
    </p:spTree>
    <p:extLst>
      <p:ext uri="{BB962C8B-B14F-4D97-AF65-F5344CB8AC3E}">
        <p14:creationId xmlns:p14="http://schemas.microsoft.com/office/powerpoint/2010/main" val="16777111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09/25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10/02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10/09</a:t>
            </a:r>
            <a:r>
              <a:rPr lang="en-US" altLang="ja-JP" sz="1600" dirty="0"/>
              <a:t>	</a:t>
            </a:r>
            <a:r>
              <a:rPr lang="ja-JP" altLang="en-US" sz="1600" dirty="0"/>
              <a:t>画像処理</a:t>
            </a:r>
            <a:r>
              <a:rPr lang="ja-JP" altLang="en-US" sz="1600" dirty="0" smtClean="0"/>
              <a:t>演習</a:t>
            </a:r>
            <a:r>
              <a:rPr lang="en-US" altLang="ja-JP" sz="1600" dirty="0" smtClean="0"/>
              <a:t>0</a:t>
            </a:r>
            <a:r>
              <a:rPr lang="ja-JP" altLang="en-US" sz="1600" dirty="0" smtClean="0"/>
              <a:t> </a:t>
            </a:r>
            <a:r>
              <a:rPr lang="en-US" altLang="ja-JP" sz="1600" dirty="0"/>
              <a:t>: 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a:t>
            </a:r>
            <a:r>
              <a:rPr lang="en-US" altLang="ja-JP" sz="1600" dirty="0" smtClean="0">
                <a:solidFill>
                  <a:srgbClr val="FF0000"/>
                </a:solidFill>
              </a:rPr>
              <a:t>1~5, </a:t>
            </a:r>
            <a:r>
              <a:rPr lang="ja-JP" altLang="en-US" sz="1600" dirty="0" smtClean="0">
                <a:solidFill>
                  <a:srgbClr val="FF0000"/>
                </a:solidFill>
              </a:rPr>
              <a:t>締め切り </a:t>
            </a:r>
            <a:r>
              <a:rPr lang="en-US" altLang="ja-JP" sz="1600" dirty="0" smtClean="0">
                <a:solidFill>
                  <a:srgbClr val="FF0000"/>
                </a:solidFill>
              </a:rPr>
              <a:t>11/13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10/16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10/23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10/30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11/13</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a:t>
            </a:r>
            <a:r>
              <a:rPr lang="en-US" altLang="ja-JP" sz="1600" dirty="0" smtClean="0">
                <a:solidFill>
                  <a:srgbClr val="FF0000"/>
                </a:solidFill>
              </a:rPr>
              <a:t>6~21, </a:t>
            </a:r>
            <a:r>
              <a:rPr lang="ja-JP" altLang="en-US" sz="1600" dirty="0" smtClean="0">
                <a:solidFill>
                  <a:srgbClr val="FF0000"/>
                </a:solidFill>
              </a:rPr>
              <a:t>課題</a:t>
            </a:r>
            <a:r>
              <a:rPr lang="ja-JP" altLang="en-US" sz="1600" dirty="0">
                <a:solidFill>
                  <a:srgbClr val="FF0000"/>
                </a:solidFill>
              </a:rPr>
              <a:t>締め切り </a:t>
            </a:r>
            <a:r>
              <a:rPr lang="en-US" altLang="ja-JP" sz="1600" dirty="0">
                <a:solidFill>
                  <a:srgbClr val="FF0000"/>
                </a:solidFill>
              </a:rPr>
              <a:t>12/08 23:59)</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11/20	</a:t>
            </a:r>
            <a:r>
              <a:rPr lang="ja-JP" altLang="en-US" sz="1600" dirty="0"/>
              <a:t>画像処理</a:t>
            </a:r>
            <a:r>
              <a:rPr lang="ja-JP" altLang="en-US" sz="1600" dirty="0" smtClean="0"/>
              <a:t>演習</a:t>
            </a:r>
            <a:r>
              <a:rPr lang="en-US" altLang="ja-JP" sz="1600" dirty="0" smtClean="0"/>
              <a:t>2</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a:t>
            </a:r>
            <a:r>
              <a:rPr lang="en-US" altLang="ja-JP" sz="1600" dirty="0">
                <a:solidFill>
                  <a:srgbClr val="FF0000"/>
                </a:solidFill>
              </a:rPr>
              <a:t>6~21</a:t>
            </a:r>
            <a:r>
              <a:rPr lang="en-US" altLang="ja-JP" sz="1600" dirty="0" smtClean="0">
                <a:solidFill>
                  <a:srgbClr val="FF0000"/>
                </a:solidFill>
              </a:rPr>
              <a:t>, </a:t>
            </a:r>
            <a:r>
              <a:rPr lang="ja-JP" altLang="en-US" sz="1600" dirty="0" smtClean="0">
                <a:solidFill>
                  <a:srgbClr val="FF0000"/>
                </a:solidFill>
              </a:rPr>
              <a:t>課題締め切り </a:t>
            </a:r>
            <a:r>
              <a:rPr lang="en-US" altLang="ja-JP" sz="1600" dirty="0" smtClean="0">
                <a:solidFill>
                  <a:srgbClr val="FF0000"/>
                </a:solidFill>
              </a:rPr>
              <a:t>12/08 23:59)</a:t>
            </a:r>
            <a:endParaRPr lang="en-US" altLang="ja-JP" sz="1600" dirty="0" smtClean="0"/>
          </a:p>
          <a:p>
            <a:pPr marL="0" indent="0">
              <a:lnSpc>
                <a:spcPct val="100000"/>
              </a:lnSpc>
              <a:spcBef>
                <a:spcPts val="600"/>
              </a:spcBef>
              <a:spcAft>
                <a:spcPts val="600"/>
              </a:spcAft>
              <a:buNone/>
            </a:pPr>
            <a:r>
              <a:rPr lang="en-US" altLang="ja-JP" sz="1600" dirty="0" smtClean="0"/>
              <a:t>12/27	</a:t>
            </a:r>
            <a:r>
              <a:rPr lang="ja-JP" altLang="en-US" sz="1600" dirty="0"/>
              <a:t>画像処理</a:t>
            </a:r>
            <a:r>
              <a:rPr lang="ja-JP" altLang="en-US" sz="1600" dirty="0" smtClean="0"/>
              <a:t>演習</a:t>
            </a:r>
            <a:r>
              <a:rPr lang="en-US" altLang="ja-JP" sz="1600" dirty="0" smtClean="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a:t>
            </a:r>
            <a:r>
              <a:rPr lang="en-US" altLang="ja-JP" sz="1600" dirty="0">
                <a:solidFill>
                  <a:srgbClr val="FF0000"/>
                </a:solidFill>
              </a:rPr>
              <a:t>6~21</a:t>
            </a:r>
            <a:r>
              <a:rPr lang="en-US" altLang="ja-JP" sz="1600" dirty="0" smtClean="0">
                <a:solidFill>
                  <a:srgbClr val="FF0000"/>
                </a:solidFill>
              </a:rPr>
              <a:t>, </a:t>
            </a:r>
            <a:r>
              <a:rPr lang="ja-JP" altLang="en-US" sz="1600" dirty="0" smtClean="0">
                <a:solidFill>
                  <a:srgbClr val="FF0000"/>
                </a:solidFill>
              </a:rPr>
              <a:t>課題</a:t>
            </a:r>
            <a:r>
              <a:rPr lang="ja-JP" altLang="en-US" sz="1600" dirty="0">
                <a:solidFill>
                  <a:srgbClr val="FF0000"/>
                </a:solidFill>
              </a:rPr>
              <a:t>締め切り </a:t>
            </a:r>
            <a:r>
              <a:rPr lang="en-US" altLang="ja-JP" sz="1600" dirty="0">
                <a:solidFill>
                  <a:srgbClr val="FF0000"/>
                </a:solidFill>
              </a:rPr>
              <a:t>12/08 23:59)</a:t>
            </a:r>
            <a:endParaRPr lang="en-US" altLang="ja-JP" sz="1600" b="1" dirty="0" smtClean="0"/>
          </a:p>
          <a:p>
            <a:pPr marL="0" indent="0">
              <a:lnSpc>
                <a:spcPct val="100000"/>
              </a:lnSpc>
              <a:spcBef>
                <a:spcPts val="600"/>
              </a:spcBef>
              <a:spcAft>
                <a:spcPts val="600"/>
              </a:spcAft>
              <a:buNone/>
            </a:pPr>
            <a:r>
              <a:rPr lang="en-US" altLang="ja-JP" sz="1600" dirty="0" smtClean="0"/>
              <a:t>12/04	</a:t>
            </a:r>
            <a:r>
              <a:rPr lang="ja-JP" altLang="en-US" sz="1600" dirty="0"/>
              <a:t>画像処理</a:t>
            </a:r>
            <a:r>
              <a:rPr lang="ja-JP" altLang="en-US" sz="1600" dirty="0" smtClean="0"/>
              <a:t>演習</a:t>
            </a:r>
            <a:r>
              <a:rPr lang="en-US" altLang="ja-JP" sz="1600" dirty="0" smtClean="0"/>
              <a:t>4</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a:t>
            </a:r>
            <a:r>
              <a:rPr lang="en-US" altLang="ja-JP" sz="1600" dirty="0">
                <a:solidFill>
                  <a:srgbClr val="FF0000"/>
                </a:solidFill>
              </a:rPr>
              <a:t>6~21</a:t>
            </a:r>
            <a:r>
              <a:rPr lang="en-US" altLang="ja-JP" sz="1600" dirty="0" smtClean="0">
                <a:solidFill>
                  <a:srgbClr val="FF0000"/>
                </a:solidFill>
              </a:rPr>
              <a:t>, </a:t>
            </a:r>
            <a:r>
              <a:rPr lang="ja-JP" altLang="en-US" sz="1600" dirty="0" smtClean="0">
                <a:solidFill>
                  <a:srgbClr val="FF0000"/>
                </a:solidFill>
              </a:rPr>
              <a:t>課題</a:t>
            </a:r>
            <a:r>
              <a:rPr lang="ja-JP" altLang="en-US" sz="1600" dirty="0">
                <a:solidFill>
                  <a:srgbClr val="FF0000"/>
                </a:solidFill>
              </a:rPr>
              <a:t>締め切り </a:t>
            </a:r>
            <a:r>
              <a:rPr lang="en-US" altLang="ja-JP" sz="1600" dirty="0">
                <a:solidFill>
                  <a:srgbClr val="FF0000"/>
                </a:solidFill>
              </a:rPr>
              <a:t>12/08 23:59)</a:t>
            </a:r>
            <a:endParaRPr lang="ja-JP" altLang="en-US" sz="1600" dirty="0"/>
          </a:p>
          <a:p>
            <a:pPr marL="0" indent="0">
              <a:lnSpc>
                <a:spcPct val="100000"/>
              </a:lnSpc>
              <a:spcBef>
                <a:spcPts val="600"/>
              </a:spcBef>
              <a:spcAft>
                <a:spcPts val="600"/>
              </a:spcAft>
              <a:buNone/>
            </a:pPr>
            <a:r>
              <a:rPr lang="en-US" altLang="ja-JP" sz="1600" dirty="0" smtClean="0"/>
              <a:t>12/11	</a:t>
            </a:r>
            <a:r>
              <a:rPr lang="ja-JP" altLang="en-US" sz="1600" dirty="0"/>
              <a:t>画像の幾何変換１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12/18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01/08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01/15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Tree>
    <p:extLst>
      <p:ext uri="{BB962C8B-B14F-4D97-AF65-F5344CB8AC3E}">
        <p14:creationId xmlns:p14="http://schemas.microsoft.com/office/powerpoint/2010/main" val="2064278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90436"/>
            <a:ext cx="11708780" cy="733270"/>
          </a:xfrm>
        </p:spPr>
        <p:txBody>
          <a:bodyPr>
            <a:noAutofit/>
          </a:bodyPr>
          <a:lstStyle/>
          <a:p>
            <a:pPr algn="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smtClean="0"/>
              <a:t>杆体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杆体細胞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：暗所では杆体のみが働くためものの形は分かるが色は認識できない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杆</a:t>
            </a:r>
            <a:r>
              <a:rPr lang="ja-JP" altLang="en-US" dirty="0" smtClean="0"/>
              <a:t>体</a:t>
            </a:r>
            <a:endParaRPr lang="ja-JP" altLang="en-US" dirty="0"/>
          </a:p>
        </p:txBody>
      </p:sp>
    </p:spTree>
    <p:extLst>
      <p:ext uri="{BB962C8B-B14F-4D97-AF65-F5344CB8AC3E}">
        <p14:creationId xmlns:p14="http://schemas.microsoft.com/office/powerpoint/2010/main" val="10482563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kumimoji="1" lang="ja-JP" altLang="en-US" dirty="0" smtClean="0"/>
              <a:t>測光量</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smtClean="0"/>
              <a:t>杆体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lang="ja-JP" altLang="en-US" dirty="0" smtClean="0"/>
              <a:t>イントロダクション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01295" y="1343721"/>
            <a:ext cx="11214493" cy="4899917"/>
          </a:xfrm>
        </p:spPr>
        <p:txBody>
          <a:bodyPr>
            <a:normAutofit/>
          </a:bodyPr>
          <a:lstStyle/>
          <a:p>
            <a:pPr marL="0" indent="0">
              <a:buNone/>
            </a:pPr>
            <a:r>
              <a:rPr lang="ja-JP" altLang="en-US" dirty="0" smtClean="0"/>
              <a:t>達成</a:t>
            </a:r>
            <a:r>
              <a:rPr lang="ja-JP" altLang="en-US" dirty="0"/>
              <a:t>目標</a:t>
            </a:r>
            <a:endParaRPr kumimoji="1" lang="en-US" altLang="ja-JP" dirty="0" smtClean="0"/>
          </a:p>
          <a:p>
            <a:r>
              <a:rPr lang="ja-JP" altLang="en-US" dirty="0"/>
              <a:t>デジタル画像の取得</a:t>
            </a:r>
            <a:r>
              <a:rPr lang="ja-JP" altLang="en-US" dirty="0" smtClean="0"/>
              <a:t>方法に</a:t>
            </a:r>
            <a:r>
              <a:rPr lang="ja-JP" altLang="en-US" dirty="0"/>
              <a:t>関する基礎的な用語を正しく利用できる</a:t>
            </a:r>
            <a:endParaRPr lang="en-US" altLang="ja-JP" dirty="0"/>
          </a:p>
          <a:p>
            <a:pPr lvl="1"/>
            <a:r>
              <a:rPr lang="ja-JP" altLang="en-US" dirty="0" smtClean="0"/>
              <a:t>デジタルカメラの大まかな構造と機能を説明できる</a:t>
            </a:r>
            <a:endParaRPr lang="en-US" altLang="ja-JP" dirty="0" smtClean="0"/>
          </a:p>
          <a:p>
            <a:pPr lvl="1"/>
            <a:r>
              <a:rPr lang="ja-JP" altLang="en-US" dirty="0" smtClean="0"/>
              <a:t>人間の視覚系の大まかな構造と機能を説明できる</a:t>
            </a:r>
            <a:endParaRPr lang="en-US" altLang="ja-JP" dirty="0" smtClean="0"/>
          </a:p>
          <a:p>
            <a:pPr lvl="1"/>
            <a:r>
              <a:rPr lang="en-US" altLang="ja-JP" dirty="0" smtClean="0"/>
              <a:t>RGB</a:t>
            </a:r>
            <a:r>
              <a:rPr lang="ja-JP" altLang="en-US" dirty="0" smtClean="0"/>
              <a:t>表色系の成り立ちを説明できる（時間がなければ次回に）</a:t>
            </a:r>
            <a:endParaRPr lang="en-US" altLang="ja-JP" dirty="0" smtClean="0"/>
          </a:p>
          <a:p>
            <a:pPr lvl="1"/>
            <a:endParaRPr lang="en-US" altLang="ja-JP" dirty="0"/>
          </a:p>
          <a:p>
            <a:pPr marL="0" indent="0">
              <a:buNone/>
            </a:pPr>
            <a:r>
              <a:rPr kumimoji="1" lang="en-US" altLang="ja-JP" dirty="0" smtClean="0"/>
              <a:t>Contents</a:t>
            </a:r>
          </a:p>
          <a:p>
            <a:r>
              <a:rPr kumimoji="1" lang="ja-JP" altLang="en-US" dirty="0" smtClean="0"/>
              <a:t>デジタルカメラ</a:t>
            </a:r>
            <a:endParaRPr kumimoji="1" lang="en-US" altLang="ja-JP" dirty="0" smtClean="0"/>
          </a:p>
          <a:p>
            <a:r>
              <a:rPr lang="ja-JP" altLang="en-US" dirty="0"/>
              <a:t>人間</a:t>
            </a:r>
            <a:r>
              <a:rPr lang="ja-JP" altLang="en-US" dirty="0" smtClean="0"/>
              <a:t>の視覚</a:t>
            </a:r>
            <a:endParaRPr lang="en-US" altLang="ja-JP" dirty="0" smtClean="0"/>
          </a:p>
          <a:p>
            <a:r>
              <a:rPr lang="ja-JP" altLang="en-US" dirty="0" smtClean="0"/>
              <a:t>表色</a:t>
            </a:r>
            <a:r>
              <a:rPr lang="ja-JP" altLang="en-US" dirty="0"/>
              <a:t>系</a:t>
            </a:r>
            <a:endParaRPr lang="en-US" altLang="ja-JP" dirty="0" smtClean="0"/>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070043"/>
            <a:ext cx="11708780" cy="733270"/>
          </a:xfrm>
        </p:spPr>
        <p:txBody>
          <a:bodyPr>
            <a:noAutofit/>
          </a:bodyPr>
          <a:lstStyle/>
          <a:p>
            <a:pPr algn="r"/>
            <a:r>
              <a:rPr kumimoji="1" lang="ja-JP" altLang="en-US" sz="5400" b="1" dirty="0" smtClean="0"/>
              <a:t>カメラ</a:t>
            </a:r>
            <a:endParaRPr kumimoji="1" lang="ja-JP" altLang="en-US" sz="5400" b="1"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2126594"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757" y="199756"/>
            <a:ext cx="11228804" cy="733270"/>
          </a:xfrm>
        </p:spPr>
        <p:txBody>
          <a:bodyPr/>
          <a:lstStyle/>
          <a:p>
            <a:r>
              <a:rPr kumimoji="1" lang="ja-JP" altLang="en-US" dirty="0" smtClean="0"/>
              <a:t>カメラとは</a:t>
            </a:r>
            <a:endParaRPr kumimoji="1" lang="ja-JP" altLang="en-US" dirty="0"/>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t>フィルムカメラ</a:t>
            </a:r>
            <a:endParaRPr lang="en-US" altLang="ja-JP" dirty="0"/>
          </a:p>
          <a:p>
            <a:pPr marL="0" indent="0">
              <a:spcBef>
                <a:spcPts val="0"/>
              </a:spcBef>
              <a:buNone/>
            </a:pPr>
            <a:r>
              <a:rPr lang="ja-JP" altLang="en-US" sz="2000" dirty="0" smtClean="0"/>
              <a:t>集めた光を</a:t>
            </a:r>
            <a:r>
              <a:rPr lang="ja-JP" altLang="en-US" sz="2000" dirty="0"/>
              <a:t>フィルム上に</a:t>
            </a:r>
            <a:r>
              <a:rPr lang="ja-JP" altLang="en-US" sz="2000" dirty="0" smtClean="0"/>
              <a:t>記録</a:t>
            </a:r>
            <a:endParaRPr lang="en-US" altLang="ja-JP" sz="2000" dirty="0"/>
          </a:p>
          <a:p>
            <a:pPr marL="0" indent="0">
              <a:spcBef>
                <a:spcPts val="0"/>
              </a:spcBef>
              <a:buNone/>
            </a:pPr>
            <a:r>
              <a:rPr lang="ja-JP" altLang="en-US" sz="2000" dirty="0" smtClean="0"/>
              <a:t>現像</a:t>
            </a:r>
            <a:r>
              <a:rPr lang="en-US" altLang="ja-JP" sz="2000" dirty="0" smtClean="0"/>
              <a:t> : </a:t>
            </a:r>
            <a:r>
              <a:rPr kumimoji="1" lang="ja-JP" altLang="en-US" sz="2000" dirty="0" smtClean="0"/>
              <a:t>フィルムに化学処理を施し</a:t>
            </a:r>
            <a:r>
              <a:rPr lang="ja-JP" altLang="en-US" sz="2000" dirty="0" smtClean="0"/>
              <a:t>ネガに</a:t>
            </a:r>
            <a:endParaRPr lang="en-US" altLang="ja-JP" sz="2000" dirty="0"/>
          </a:p>
          <a:p>
            <a:pPr marL="0" indent="0">
              <a:spcBef>
                <a:spcPts val="0"/>
              </a:spcBef>
              <a:buNone/>
            </a:pPr>
            <a:r>
              <a:rPr kumimoji="1" lang="ja-JP" altLang="en-US" sz="2000" dirty="0" smtClean="0"/>
              <a:t>プリント：銀塩プリントと印刷</a:t>
            </a:r>
            <a:endParaRPr kumimoji="1" lang="ja-JP" altLang="en-US" sz="2000" dirty="0"/>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デジタルカメラ</a:t>
            </a:r>
            <a:endParaRPr lang="en-US" altLang="ja-JP" dirty="0"/>
          </a:p>
          <a:p>
            <a:pPr marL="0" indent="0">
              <a:buNone/>
            </a:pPr>
            <a:r>
              <a:rPr lang="ja-JP" altLang="en-US" sz="1800" dirty="0" smtClean="0"/>
              <a:t>集</a:t>
            </a:r>
            <a:r>
              <a:rPr lang="ja-JP" altLang="en-US" sz="1800" dirty="0"/>
              <a:t>めた</a:t>
            </a:r>
            <a:r>
              <a:rPr lang="ja-JP" altLang="en-US" sz="1800" dirty="0" smtClean="0"/>
              <a:t>光を撮影素子</a:t>
            </a:r>
            <a:r>
              <a:rPr lang="en-US" altLang="ja-JP" sz="1800" dirty="0" smtClean="0"/>
              <a:t>(</a:t>
            </a:r>
            <a:r>
              <a:rPr lang="en-US" altLang="ja-JP" sz="1800" dirty="0"/>
              <a:t>CCD</a:t>
            </a:r>
            <a:r>
              <a:rPr lang="ja-JP" altLang="en-US" sz="1800" dirty="0"/>
              <a:t>・</a:t>
            </a:r>
            <a:r>
              <a:rPr lang="en-US" altLang="ja-JP" sz="1800" dirty="0"/>
              <a:t>CMOS</a:t>
            </a:r>
            <a:r>
              <a:rPr lang="en-US" altLang="ja-JP" sz="1800" dirty="0" smtClean="0"/>
              <a:t>)</a:t>
            </a:r>
            <a:r>
              <a:rPr lang="ja-JP" altLang="en-US" sz="1800" dirty="0" smtClean="0"/>
              <a:t>により電気的に記憶</a:t>
            </a:r>
            <a:endParaRPr lang="en-US" altLang="ja-JP" sz="1800" dirty="0"/>
          </a:p>
          <a:p>
            <a:pPr marL="0" indent="0">
              <a:buNone/>
            </a:pPr>
            <a:r>
              <a:rPr lang="ja-JP" altLang="en-US" sz="1800" dirty="0" smtClean="0"/>
              <a:t>センサ上にフォトダイオードが配列されておりこの数が解像度を決める</a:t>
            </a:r>
            <a:endParaRPr lang="en-US" altLang="ja-JP" sz="1800" dirty="0" smtClean="0"/>
          </a:p>
          <a:p>
            <a:pPr marL="457200" lvl="1" indent="0">
              <a:buNone/>
            </a:pPr>
            <a:endParaRPr lang="en-US" altLang="ja-JP" sz="1800" dirty="0" smtClean="0"/>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光を計測・記録する装置</a:t>
            </a:r>
            <a:endParaRPr lang="en-US" altLang="ja-JP" sz="2400" dirty="0" smtClean="0"/>
          </a:p>
          <a:p>
            <a:r>
              <a:rPr lang="ja-JP" altLang="en-US" sz="2400" dirty="0" smtClean="0"/>
              <a:t>一般に，外部からの光を集めるレンズ、と、光の強度を記録する装置（フィルム</a:t>
            </a:r>
            <a:r>
              <a:rPr lang="en-US" altLang="ja-JP" sz="2400" dirty="0"/>
              <a:t>/</a:t>
            </a:r>
            <a:r>
              <a:rPr lang="ja-JP" altLang="en-US" sz="2400" dirty="0" smtClean="0"/>
              <a:t>撮影素子）から構成される</a:t>
            </a:r>
            <a:endParaRPr lang="ja-JP" altLang="en-US"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476366" cy="523220"/>
          </a:xfrm>
          <a:prstGeom prst="rect">
            <a:avLst/>
          </a:prstGeom>
        </p:spPr>
        <p:txBody>
          <a:bodyPr wrap="none">
            <a:spAutoFit/>
          </a:bodyPr>
          <a:lstStyle/>
          <a:p>
            <a:r>
              <a:rPr lang="en-US" altLang="ja-JP" sz="1400" dirty="0" smtClean="0"/>
              <a:t>© FUJIFILM, 2017</a:t>
            </a:r>
          </a:p>
          <a:p>
            <a:r>
              <a:rPr lang="en-US" altLang="ja-JP" sz="1400" dirty="0"/>
              <a:t>http://fujifilm.jp/</a:t>
            </a:r>
            <a:endParaRPr lang="ja-JP" altLang="en-US" sz="1400"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648785" cy="523220"/>
          </a:xfrm>
          <a:prstGeom prst="rect">
            <a:avLst/>
          </a:prstGeom>
        </p:spPr>
        <p:txBody>
          <a:bodyPr wrap="none">
            <a:spAutoFit/>
          </a:bodyPr>
          <a:lstStyle/>
          <a:p>
            <a:r>
              <a:rPr lang="en-US" altLang="ja-JP" sz="1400" dirty="0" smtClean="0"/>
              <a:t>CC0</a:t>
            </a:r>
          </a:p>
          <a:p>
            <a:r>
              <a:rPr lang="en-US" altLang="ja-JP" sz="1400" dirty="0"/>
              <a:t>https://pixabay.com</a:t>
            </a:r>
            <a:endParaRPr lang="ja-JP" altLang="en-US" sz="1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730582" y="6119336"/>
            <a:ext cx="2194718" cy="738664"/>
          </a:xfrm>
          <a:prstGeom prst="rect">
            <a:avLst/>
          </a:prstGeom>
        </p:spPr>
        <p:txBody>
          <a:bodyPr wrap="square">
            <a:spAutoFit/>
          </a:bodyPr>
          <a:lstStyle/>
          <a:p>
            <a:r>
              <a:rPr lang="en-US" altLang="ja-JP" sz="1400" dirty="0" smtClean="0"/>
              <a:t>CMOS</a:t>
            </a:r>
            <a:r>
              <a:rPr lang="ja-JP" altLang="en-US" sz="1400" dirty="0" smtClean="0"/>
              <a:t> </a:t>
            </a:r>
            <a:r>
              <a:rPr lang="en-US" altLang="ja-JP" sz="1400" dirty="0" smtClean="0"/>
              <a:t>Image Sensor</a:t>
            </a:r>
          </a:p>
          <a:p>
            <a:r>
              <a:rPr lang="en-US" altLang="ja-JP" sz="1400" dirty="0" smtClean="0"/>
              <a:t>By Filya1 [CC-BY-SA 3.0] </a:t>
            </a:r>
          </a:p>
          <a:p>
            <a:r>
              <a:rPr lang="en-US" altLang="ja-JP" sz="1400" dirty="0" smtClean="0"/>
              <a:t>from </a:t>
            </a:r>
            <a:r>
              <a:rPr lang="en-US" altLang="ja-JP" sz="1400" dirty="0" err="1" smtClean="0"/>
              <a:t>wikipedia</a:t>
            </a:r>
            <a:endParaRPr lang="en-US" altLang="ja-JP" sz="1400" dirty="0" smtClean="0"/>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714113" y="6119336"/>
            <a:ext cx="2194718" cy="307777"/>
          </a:xfrm>
          <a:prstGeom prst="rect">
            <a:avLst/>
          </a:prstGeom>
        </p:spPr>
        <p:txBody>
          <a:bodyPr wrap="square">
            <a:spAutoFit/>
          </a:bodyPr>
          <a:lstStyle/>
          <a:p>
            <a:r>
              <a:rPr lang="en-US" altLang="ja-JP" sz="1400" dirty="0" smtClean="0"/>
              <a:t>Nikon D7000 </a:t>
            </a:r>
            <a:r>
              <a:rPr lang="ja-JP" altLang="en-US" sz="1400" dirty="0" smtClean="0"/>
              <a:t>と望遠レンズ</a:t>
            </a:r>
            <a:endParaRPr lang="en-US" altLang="ja-JP" sz="1400" dirty="0" smtClean="0"/>
          </a:p>
        </p:txBody>
      </p:sp>
    </p:spTree>
    <p:extLst>
      <p:ext uri="{BB962C8B-B14F-4D97-AF65-F5344CB8AC3E}">
        <p14:creationId xmlns:p14="http://schemas.microsoft.com/office/powerpoint/2010/main" val="27135295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343722"/>
            <a:ext cx="11447100" cy="2218185"/>
          </a:xfrm>
        </p:spPr>
        <p:txBody>
          <a:bodyPr>
            <a:normAutofit/>
          </a:bodyPr>
          <a:lstStyle/>
          <a:p>
            <a:r>
              <a:rPr kumimoji="1" lang="ja-JP" altLang="en-US" sz="2400" dirty="0" smtClean="0"/>
              <a:t>光はレンズを通り撮像素子上に像を結ぶ</a:t>
            </a:r>
            <a:endParaRPr kumimoji="1" lang="en-US" altLang="ja-JP" sz="2400" dirty="0" smtClean="0"/>
          </a:p>
          <a:p>
            <a:r>
              <a:rPr lang="ja-JP" altLang="en-US" sz="2400" dirty="0" smtClean="0"/>
              <a:t>光の量を調整するための、絞りとシャッターが存在</a:t>
            </a:r>
            <a:endParaRPr lang="en-US" altLang="ja-JP" sz="2400" dirty="0"/>
          </a:p>
          <a:p>
            <a:r>
              <a:rPr lang="ja-JP" altLang="en-US" sz="2400" dirty="0" smtClean="0"/>
              <a:t>撮像素子（</a:t>
            </a:r>
            <a:r>
              <a:rPr lang="en-US" altLang="ja-JP" sz="2400" dirty="0" smtClean="0"/>
              <a:t>CCD/CMOS</a:t>
            </a:r>
            <a:r>
              <a:rPr lang="ja-JP" altLang="en-US" sz="2400" dirty="0" smtClean="0"/>
              <a:t>）にて得られた信号は，</a:t>
            </a:r>
            <a:r>
              <a:rPr lang="en-US" altLang="ja-JP" sz="2400" dirty="0" smtClean="0"/>
              <a:t>A/D</a:t>
            </a:r>
            <a:r>
              <a:rPr lang="ja-JP" altLang="en-US" sz="2400" dirty="0" smtClean="0"/>
              <a:t>変換後，画像処理される</a:t>
            </a:r>
            <a:endParaRPr lang="en-US" altLang="ja-JP" sz="2400" dirty="0"/>
          </a:p>
          <a:p>
            <a:r>
              <a:rPr lang="ja-JP" altLang="en-US" sz="2400" dirty="0" smtClean="0"/>
              <a:t>画像処理部では，ノイズ除去や階調・色調補正処理が行われ，画像が生成される</a:t>
            </a:r>
            <a:endParaRPr lang="en-US" altLang="ja-JP" sz="2400" dirty="0" smtClean="0"/>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t>デジタルカメラの構造</a:t>
            </a:r>
            <a:endParaRPr kumimoji="1" lang="ja-JP" altLang="en-US" dirty="0"/>
          </a:p>
        </p:txBody>
      </p:sp>
      <p:sp>
        <p:nvSpPr>
          <p:cNvPr id="4" name="正方形/長方形 3"/>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5" name="直線矢印コネクタ 24"/>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217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300862"/>
            <a:ext cx="11708780" cy="733270"/>
          </a:xfrm>
        </p:spPr>
        <p:txBody>
          <a:bodyPr/>
          <a:lstStyle/>
          <a:p>
            <a:pPr algn="ctr"/>
            <a:r>
              <a:rPr kumimoji="1" lang="ja-JP" altLang="en-US" dirty="0" smtClean="0"/>
              <a:t>デジタルカメラの種類</a:t>
            </a:r>
            <a:endParaRPr kumimoji="1" lang="ja-JP" altLang="en-US" dirty="0"/>
          </a:p>
        </p:txBody>
      </p:sp>
      <p:grpSp>
        <p:nvGrpSpPr>
          <p:cNvPr id="6" name="グループ化 5"/>
          <p:cNvGrpSpPr/>
          <p:nvPr/>
        </p:nvGrpSpPr>
        <p:grpSpPr>
          <a:xfrm>
            <a:off x="121477" y="817007"/>
            <a:ext cx="12171068" cy="3368489"/>
            <a:chOff x="121477" y="569426"/>
            <a:chExt cx="12171068"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a:t>
              </a:r>
            </a:p>
            <a:p>
              <a:pPr algn="ctr"/>
              <a:r>
                <a:rPr lang="ja-JP" altLang="en-US" sz="2400" dirty="0" smtClean="0">
                  <a:latin typeface="メイリオ" panose="020B0604030504040204" pitchFamily="50" charset="-128"/>
                  <a:ea typeface="メイリオ" panose="020B0604030504040204" pitchFamily="50" charset="-128"/>
                </a:rPr>
                <a:t>フルサイズ</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35.9</a:t>
              </a:r>
              <a:r>
                <a:rPr lang="ja-JP" altLang="en-US" sz="2400" dirty="0" err="1"/>
                <a:t>ｘ</a:t>
              </a:r>
              <a:r>
                <a:rPr lang="en-US" altLang="ja-JP" sz="2400" dirty="0" smtClean="0"/>
                <a:t>23.9</a:t>
              </a:r>
              <a:endParaRPr lang="ja-JP" altLang="en-US" sz="2400" dirty="0">
                <a:latin typeface="メイリオ" panose="020B0604030504040204" pitchFamily="50" charset="-128"/>
                <a:ea typeface="メイリオ" panose="020B0604030504040204"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62036"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23.5x15.7</a:t>
              </a:r>
              <a:endParaRPr lang="en-US" altLang="ja-JP" sz="2400" dirty="0"/>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93965"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D5300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23.5x15.6</a:t>
              </a:r>
              <a:endParaRPr lang="en-US" altLang="ja-JP" sz="2400" dirty="0"/>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46347" y="2737586"/>
              <a:ext cx="192187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Nikon1AW1</a:t>
              </a:r>
            </a:p>
            <a:p>
              <a:pPr algn="ctr"/>
              <a:r>
                <a:rPr lang="en-US" altLang="ja-JP" sz="2400" dirty="0" smtClean="0">
                  <a:latin typeface="メイリオ" panose="020B0604030504040204" pitchFamily="50" charset="-128"/>
                  <a:ea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smtClean="0"/>
                <a:t>13.2×8.8</a:t>
              </a:r>
              <a:endParaRPr lang="en-US" altLang="ja-JP" sz="2400" dirty="0"/>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21477" y="2737586"/>
              <a:ext cx="2528256" cy="1200329"/>
            </a:xfrm>
            <a:prstGeom prst="rect">
              <a:avLst/>
            </a:prstGeom>
          </p:spPr>
          <p:txBody>
            <a:bodyPr wrap="none">
              <a:spAutoFit/>
            </a:bodyPr>
            <a:lstStyle/>
            <a:p>
              <a:pPr algn="ctr"/>
              <a:r>
                <a:rPr lang="en-US" altLang="ja-JP" sz="2400" dirty="0">
                  <a:latin typeface="メイリオ" panose="020B0604030504040204" pitchFamily="50" charset="-128"/>
                  <a:ea typeface="メイリオ" panose="020B0604030504040204" pitchFamily="50" charset="-128"/>
                </a:rPr>
                <a:t>COOLPIX </a:t>
              </a:r>
              <a:r>
                <a:rPr lang="en-US" altLang="ja-JP" sz="2400" dirty="0" smtClean="0">
                  <a:latin typeface="メイリオ" panose="020B0604030504040204" pitchFamily="50" charset="-128"/>
                  <a:ea typeface="メイリオ" panose="020B0604030504040204" pitchFamily="50" charset="-128"/>
                </a:rPr>
                <a:t>W300</a:t>
              </a:r>
            </a:p>
            <a:p>
              <a:pPr algn="ctr"/>
              <a:r>
                <a:rPr lang="en-US" altLang="ja-JP" sz="2400" dirty="0" smtClean="0">
                  <a:latin typeface="メイリオ" panose="020B0604030504040204" pitchFamily="50" charset="-128"/>
                  <a:ea typeface="メイリオ" panose="020B0604030504040204" pitchFamily="50" charset="-128"/>
                </a:rPr>
                <a:t>1/2.3</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6.2×4.7</a:t>
              </a:r>
              <a:endParaRPr lang="en-US" altLang="ja-JP" sz="2400" dirty="0" smtClean="0">
                <a:latin typeface="メイリオ" panose="020B0604030504040204" pitchFamily="50" charset="-128"/>
                <a:ea typeface="メイリオ" panose="020B0604030504040204" pitchFamily="50" charset="-128"/>
              </a:endParaRPr>
            </a:p>
          </p:txBody>
        </p:sp>
      </p:grpSp>
      <p:sp>
        <p:nvSpPr>
          <p:cNvPr id="14" name="正方形/長方形 13"/>
          <p:cNvSpPr/>
          <p:nvPr/>
        </p:nvSpPr>
        <p:spPr>
          <a:xfrm>
            <a:off x="5827132" y="6201536"/>
            <a:ext cx="6384184"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画像は</a:t>
            </a:r>
            <a:r>
              <a:rPr lang="en-US" altLang="ja-JP" dirty="0">
                <a:latin typeface="メイリオ" panose="020B0604030504040204" pitchFamily="50" charset="-128"/>
                <a:ea typeface="メイリオ" panose="020B0604030504040204" pitchFamily="50" charset="-128"/>
                <a:hlinkClick r:id="rId8"/>
              </a:rPr>
              <a:t>http://www.nikon-image.com/products</a:t>
            </a:r>
            <a:r>
              <a:rPr lang="en-US" altLang="ja-JP" dirty="0" smtClean="0">
                <a:latin typeface="メイリオ" panose="020B0604030504040204" pitchFamily="50" charset="-128"/>
                <a:ea typeface="メイリオ" panose="020B0604030504040204" pitchFamily="50" charset="-128"/>
                <a:hlinkClick r:id="rId8"/>
              </a:rPr>
              <a:t>/</a:t>
            </a:r>
            <a:r>
              <a:rPr lang="ja-JP" altLang="en-US" dirty="0" smtClean="0">
                <a:latin typeface="メイリオ" panose="020B0604030504040204" pitchFamily="50" charset="-128"/>
                <a:ea typeface="メイリオ" panose="020B0604030504040204" pitchFamily="50" charset="-128"/>
              </a:rPr>
              <a:t>より引用</a:t>
            </a:r>
            <a:endParaRPr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メイリオ" panose="020B0604030504040204" pitchFamily="50" charset="-128"/>
                <a:ea typeface="メイリオ" panose="020B0604030504040204" pitchFamily="50" charset="-128"/>
              </a:rPr>
              <a:t>© 2017 Nikon Corporation / Nikon Imaging Japan Inc.</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コンデジ</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レンズ交換不可</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撮像素子は小さい</a:t>
            </a:r>
            <a:endParaRPr lang="en-US" altLang="ja-JP" sz="2000" dirty="0"/>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ミラーレス一眼</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撮像素子は中</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ミラーを持たない</a:t>
            </a:r>
            <a:endParaRPr lang="en-US" altLang="ja-JP" sz="2000" dirty="0" smtClean="0">
              <a:latin typeface="メイリオ" panose="020B0604030504040204" pitchFamily="50" charset="-128"/>
              <a:ea typeface="メイリオ" panose="020B0604030504040204"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メイリオ" panose="020B0604030504040204" pitchFamily="50" charset="-128"/>
                <a:ea typeface="メイリオ" panose="020B0604030504040204" pitchFamily="50" charset="-128"/>
              </a:rPr>
              <a:t>一眼レフデジタルカメラ</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内部にミラーを持ち，撮影される写真をファインダーから確認できる</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1841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Arial" panose="020B0604020202020204" pitchFamily="34" charset="0"/>
              </a:rPr>
              <a:t>Photographic frontal glass lens</a:t>
            </a:r>
          </a:p>
          <a:p>
            <a:pPr>
              <a:buFont typeface="+mj-lt"/>
              <a:buAutoNum type="arabicPeriod"/>
            </a:pPr>
            <a:r>
              <a:rPr lang="en-US" altLang="ja-JP" dirty="0">
                <a:solidFill>
                  <a:srgbClr val="222222"/>
                </a:solidFill>
                <a:latin typeface="Arial" panose="020B0604020202020204" pitchFamily="34" charset="0"/>
              </a:rPr>
              <a:t>Internal glass lenses</a:t>
            </a:r>
          </a:p>
          <a:p>
            <a:pPr>
              <a:buFont typeface="+mj-lt"/>
              <a:buAutoNum type="arabicPeriod"/>
            </a:pPr>
            <a:r>
              <a:rPr lang="en-US" altLang="ja-JP" dirty="0">
                <a:solidFill>
                  <a:srgbClr val="222222"/>
                </a:solidFill>
                <a:latin typeface="Arial" panose="020B0604020202020204" pitchFamily="34" charset="0"/>
              </a:rPr>
              <a:t>Diaphragm</a:t>
            </a:r>
          </a:p>
          <a:p>
            <a:pPr>
              <a:buFont typeface="+mj-lt"/>
              <a:buAutoNum type="arabicPeriod"/>
            </a:pPr>
            <a:r>
              <a:rPr lang="en-US" altLang="ja-JP" dirty="0">
                <a:solidFill>
                  <a:srgbClr val="222222"/>
                </a:solidFill>
                <a:latin typeface="Arial" panose="020B0604020202020204" pitchFamily="34" charset="0"/>
              </a:rPr>
              <a:t>Focal plane shutter</a:t>
            </a:r>
          </a:p>
          <a:p>
            <a:pPr>
              <a:buFont typeface="+mj-lt"/>
              <a:buAutoNum type="arabicPeriod"/>
            </a:pPr>
            <a:r>
              <a:rPr lang="en-US" altLang="ja-JP" dirty="0">
                <a:solidFill>
                  <a:srgbClr val="222222"/>
                </a:solidFill>
                <a:latin typeface="Arial" panose="020B0604020202020204" pitchFamily="34" charset="0"/>
              </a:rPr>
              <a:t>Photographic film</a:t>
            </a:r>
          </a:p>
          <a:p>
            <a:pPr>
              <a:buFont typeface="+mj-lt"/>
              <a:buAutoNum type="arabicPeriod"/>
            </a:pPr>
            <a:r>
              <a:rPr lang="en-US" altLang="ja-JP" dirty="0">
                <a:solidFill>
                  <a:srgbClr val="222222"/>
                </a:solidFill>
                <a:latin typeface="Arial" panose="020B0604020202020204" pitchFamily="34" charset="0"/>
              </a:rPr>
              <a:t>Securing strap</a:t>
            </a:r>
          </a:p>
          <a:p>
            <a:pPr>
              <a:buFont typeface="+mj-lt"/>
              <a:buAutoNum type="arabicPeriod"/>
            </a:pPr>
            <a:r>
              <a:rPr lang="en-US" altLang="ja-JP" dirty="0">
                <a:solidFill>
                  <a:srgbClr val="222222"/>
                </a:solidFill>
                <a:latin typeface="Arial" panose="020B0604020202020204" pitchFamily="34" charset="0"/>
              </a:rPr>
              <a:t>Shutter release</a:t>
            </a:r>
          </a:p>
          <a:p>
            <a:pPr>
              <a:buFont typeface="+mj-lt"/>
              <a:buAutoNum type="arabicPeriod"/>
            </a:pPr>
            <a:r>
              <a:rPr lang="en-US" altLang="ja-JP" dirty="0">
                <a:solidFill>
                  <a:srgbClr val="222222"/>
                </a:solidFill>
                <a:latin typeface="Arial" panose="020B0604020202020204" pitchFamily="34" charset="0"/>
              </a:rPr>
              <a:t>Shutter speed selector</a:t>
            </a:r>
          </a:p>
          <a:p>
            <a:pPr>
              <a:buFont typeface="+mj-lt"/>
              <a:buAutoNum type="arabicPeriod"/>
            </a:pPr>
            <a:r>
              <a:rPr lang="en-US" altLang="ja-JP" dirty="0">
                <a:solidFill>
                  <a:srgbClr val="222222"/>
                </a:solidFill>
                <a:latin typeface="Arial" panose="020B0604020202020204" pitchFamily="34" charset="0"/>
              </a:rPr>
              <a:t>Expose counter</a:t>
            </a:r>
          </a:p>
          <a:p>
            <a:pPr>
              <a:buFont typeface="+mj-lt"/>
              <a:buAutoNum type="arabicPeriod"/>
            </a:pPr>
            <a:r>
              <a:rPr lang="en-US" altLang="ja-JP" dirty="0">
                <a:solidFill>
                  <a:srgbClr val="222222"/>
                </a:solidFill>
                <a:latin typeface="Arial" panose="020B0604020202020204" pitchFamily="34" charset="0"/>
              </a:rPr>
              <a:t>Viewfinder</a:t>
            </a:r>
          </a:p>
          <a:p>
            <a:pPr>
              <a:buFont typeface="+mj-lt"/>
              <a:buAutoNum type="arabicPeriod"/>
            </a:pPr>
            <a:r>
              <a:rPr lang="en-US" altLang="ja-JP" dirty="0">
                <a:solidFill>
                  <a:srgbClr val="222222"/>
                </a:solidFill>
                <a:latin typeface="Arial" panose="020B0604020202020204" pitchFamily="34" charset="0"/>
              </a:rPr>
              <a:t>Flash socket</a:t>
            </a:r>
          </a:p>
          <a:p>
            <a:pPr>
              <a:buFont typeface="+mj-lt"/>
              <a:buAutoNum type="arabicPeriod"/>
            </a:pPr>
            <a:r>
              <a:rPr lang="en-US" altLang="ja-JP" dirty="0">
                <a:solidFill>
                  <a:srgbClr val="222222"/>
                </a:solidFill>
                <a:latin typeface="Arial" panose="020B0604020202020204" pitchFamily="34" charset="0"/>
              </a:rPr>
              <a:t>Focus ring</a:t>
            </a:r>
          </a:p>
          <a:p>
            <a:pPr>
              <a:buFont typeface="+mj-lt"/>
              <a:buAutoNum type="arabicPeriod"/>
            </a:pPr>
            <a:r>
              <a:rPr lang="en-US" altLang="ja-JP" dirty="0">
                <a:solidFill>
                  <a:srgbClr val="222222"/>
                </a:solidFill>
                <a:latin typeface="Arial" panose="020B0604020202020204" pitchFamily="34" charset="0"/>
              </a:rPr>
              <a:t>Pentaprism/</a:t>
            </a:r>
            <a:r>
              <a:rPr lang="en-US" altLang="ja-JP" dirty="0" err="1">
                <a:solidFill>
                  <a:srgbClr val="222222"/>
                </a:solidFill>
                <a:latin typeface="Arial" panose="020B0604020202020204" pitchFamily="34" charset="0"/>
              </a:rPr>
              <a:t>pentamirror</a:t>
            </a:r>
            <a:endParaRPr lang="en-US" altLang="ja-JP" dirty="0">
              <a:solidFill>
                <a:srgbClr val="222222"/>
              </a:solidFill>
              <a:latin typeface="Arial" panose="020B0604020202020204" pitchFamily="34" charset="0"/>
            </a:endParaRPr>
          </a:p>
          <a:p>
            <a:pPr>
              <a:buFont typeface="+mj-lt"/>
              <a:buAutoNum type="arabicPeriod"/>
            </a:pPr>
            <a:r>
              <a:rPr lang="en-US" altLang="ja-JP" dirty="0">
                <a:solidFill>
                  <a:srgbClr val="222222"/>
                </a:solidFill>
                <a:latin typeface="Arial" panose="020B0604020202020204" pitchFamily="34" charset="0"/>
              </a:rPr>
              <a:t>Reflex Mirror</a:t>
            </a:r>
            <a:endParaRPr lang="en-US" altLang="ja-JP" b="0" i="0" dirty="0">
              <a:solidFill>
                <a:srgbClr val="222222"/>
              </a:solidFill>
              <a:effectLst/>
              <a:latin typeface="Arial" panose="020B0604020202020204" pitchFamily="34" charset="0"/>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t>一眼レフカメラ（</a:t>
            </a:r>
            <a:r>
              <a:rPr lang="en-US" altLang="ja-JP" sz="2400" dirty="0"/>
              <a:t>Single-lens reflex camera</a:t>
            </a:r>
            <a:r>
              <a:rPr lang="ja-JP" altLang="en-US" sz="2400" dirty="0" smtClean="0"/>
              <a:t>）は，反射鏡によりレンズを通過した光をファインダースクリーンに結像させる．</a:t>
            </a:r>
            <a:endParaRPr lang="en-US" altLang="ja-JP" sz="2400" dirty="0" smtClean="0"/>
          </a:p>
          <a:p>
            <a:r>
              <a:rPr lang="ja-JP" altLang="en-US" sz="2400" dirty="0" smtClean="0"/>
              <a:t>これにより</a:t>
            </a:r>
            <a:r>
              <a:rPr lang="ja-JP" altLang="en-US" sz="2400" dirty="0" smtClean="0">
                <a:sym typeface="Wingdings" panose="05000000000000000000" pitchFamily="2" charset="2"/>
              </a:rPr>
              <a:t>見たままの写真を撮影できる．</a:t>
            </a:r>
            <a:endParaRPr lang="en-US" altLang="ja-JP" sz="2400" dirty="0" smtClean="0">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3330079" cy="400110"/>
          </a:xfrm>
          <a:prstGeom prst="rect">
            <a:avLst/>
          </a:prstGeom>
        </p:spPr>
        <p:txBody>
          <a:bodyPr wrap="none">
            <a:spAutoFit/>
          </a:bodyPr>
          <a:lstStyle/>
          <a:p>
            <a:r>
              <a:rPr lang="en-US" altLang="ja-JP" sz="2000" dirty="0"/>
              <a:t>By</a:t>
            </a:r>
            <a:r>
              <a:rPr lang="ja-JP" altLang="en-US" sz="2000" dirty="0"/>
              <a:t> </a:t>
            </a:r>
            <a:r>
              <a:rPr lang="en-US" altLang="ja-JP" sz="2000" dirty="0" err="1" smtClean="0"/>
              <a:t>Anuskafm</a:t>
            </a:r>
            <a:r>
              <a:rPr lang="ja-JP" altLang="en-US" sz="2000" dirty="0" smtClean="0"/>
              <a:t> </a:t>
            </a:r>
            <a:r>
              <a:rPr lang="en-US" altLang="ja-JP" sz="2000" dirty="0" smtClean="0"/>
              <a:t>[CC-BY- SA-3.0]</a:t>
            </a:r>
            <a:r>
              <a:rPr lang="ja-JP" altLang="en-US" sz="2000" dirty="0" err="1" smtClean="0"/>
              <a:t>、</a:t>
            </a:r>
            <a:endParaRPr lang="ja-JP" altLang="en-US" sz="2000" dirty="0"/>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sym typeface="Wingdings" panose="05000000000000000000" pitchFamily="2" charset="2"/>
              </a:rPr>
              <a:t>参考</a:t>
            </a:r>
            <a:r>
              <a:rPr lang="en-US" altLang="ja-JP" dirty="0" smtClean="0">
                <a:latin typeface="メイリオ" panose="020B0604030504040204" pitchFamily="50" charset="-128"/>
                <a:ea typeface="メイリオ" panose="020B0604030504040204" pitchFamily="50" charset="-128"/>
                <a:sym typeface="Wingdings" panose="05000000000000000000" pitchFamily="2" charset="2"/>
              </a:rPr>
              <a:t> </a:t>
            </a:r>
            <a:r>
              <a:rPr lang="en-US" altLang="ja-JP" dirty="0">
                <a:latin typeface="メイリオ" panose="020B0604030504040204" pitchFamily="50" charset="-128"/>
                <a:ea typeface="メイリオ" panose="020B0604030504040204"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10698</TotalTime>
  <Words>3966</Words>
  <Application>Microsoft Office PowerPoint</Application>
  <PresentationFormat>ワイド画面</PresentationFormat>
  <Paragraphs>711</Paragraphs>
  <Slides>46</Slides>
  <Notes>26</Notes>
  <HiddenSlides>1</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46</vt:i4>
      </vt:variant>
    </vt:vector>
  </HeadingPairs>
  <TitlesOfParts>
    <vt:vector size="54"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どんな技術に興味がある</vt:lpstr>
      <vt:lpstr>スケジュール</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球面レンズ</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まとめ：デジタルカメラ</vt:lpstr>
      <vt:lpstr>人間の視覚</vt:lpstr>
      <vt:lpstr>可視光</vt:lpstr>
      <vt:lpstr>人間の視覚</vt:lpstr>
      <vt:lpstr>錐体細胞と杆体細胞</vt:lpstr>
      <vt:lpstr>測光量</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256</cp:revision>
  <cp:lastPrinted>2017-11-13T05:28:13Z</cp:lastPrinted>
  <dcterms:created xsi:type="dcterms:W3CDTF">2017-01-19T02:23:36Z</dcterms:created>
  <dcterms:modified xsi:type="dcterms:W3CDTF">2018-09-10T09:07:46Z</dcterms:modified>
</cp:coreProperties>
</file>